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9" r:id="rId2"/>
    <p:sldMasterId id="2147483747" r:id="rId3"/>
  </p:sldMasterIdLst>
  <p:notesMasterIdLst>
    <p:notesMasterId r:id="rId17"/>
  </p:notesMasterIdLst>
  <p:handoutMasterIdLst>
    <p:handoutMasterId r:id="rId18"/>
  </p:handoutMasterIdLst>
  <p:sldIdLst>
    <p:sldId id="292" r:id="rId4"/>
    <p:sldId id="296" r:id="rId5"/>
    <p:sldId id="280" r:id="rId6"/>
    <p:sldId id="284" r:id="rId7"/>
    <p:sldId id="282" r:id="rId8"/>
    <p:sldId id="302" r:id="rId9"/>
    <p:sldId id="304" r:id="rId10"/>
    <p:sldId id="303" r:id="rId11"/>
    <p:sldId id="307" r:id="rId12"/>
    <p:sldId id="305" r:id="rId13"/>
    <p:sldId id="283" r:id="rId14"/>
    <p:sldId id="306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6" pos="1655" userDrawn="1">
          <p15:clr>
            <a:srgbClr val="A4A3A4"/>
          </p15:clr>
        </p15:guide>
        <p15:guide id="7" pos="4105" userDrawn="1">
          <p15:clr>
            <a:srgbClr val="A4A3A4"/>
          </p15:clr>
        </p15:guide>
        <p15:guide id="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7070E-56ED-4831-AC00-0261822D29FB}" v="1" dt="2019-12-03T08:12:51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7" autoAdjust="0"/>
    <p:restoredTop sz="96767" autoAdjust="0"/>
  </p:normalViewPr>
  <p:slideViewPr>
    <p:cSldViewPr showGuides="1">
      <p:cViewPr varScale="1">
        <p:scale>
          <a:sx n="115" d="100"/>
          <a:sy n="115" d="100"/>
        </p:scale>
        <p:origin x="594" y="84"/>
      </p:cViewPr>
      <p:guideLst>
        <p:guide pos="2880"/>
        <p:guide pos="1655"/>
        <p:guide pos="410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1296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A57070E-56ED-4831-AC00-0261822D29FB}"/>
    <pc:docChg chg="modSld">
      <pc:chgData name="" userId="" providerId="" clId="Web-{9A57070E-56ED-4831-AC00-0261822D29FB}" dt="2019-12-03T08:12:51.361" v="0" actId="20577"/>
      <pc:docMkLst>
        <pc:docMk/>
      </pc:docMkLst>
      <pc:sldChg chg="modSp">
        <pc:chgData name="" userId="" providerId="" clId="Web-{9A57070E-56ED-4831-AC00-0261822D29FB}" dt="2019-12-03T08:12:51.361" v="0" actId="20577"/>
        <pc:sldMkLst>
          <pc:docMk/>
          <pc:sldMk cId="3611304485" sldId="282"/>
        </pc:sldMkLst>
        <pc:spChg chg="mod">
          <ac:chgData name="" userId="" providerId="" clId="Web-{9A57070E-56ED-4831-AC00-0261822D29FB}" dt="2019-12-03T08:12:51.361" v="0" actId="20577"/>
          <ac:spMkLst>
            <pc:docMk/>
            <pc:sldMk cId="3611304485" sldId="282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SLIDES-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555BB4D-B0A0-40FA-9BF1-8AD7568E5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8207375" cy="4897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34B55FA-FE6A-4189-AB3C-FA13D26D5D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90921"/>
            <a:ext cx="6354496" cy="617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dirty="0"/>
              <a:t>ЗАГОЛОВОК СЛАЙДА,</a:t>
            </a:r>
            <a:br>
              <a:rPr lang="en-US" dirty="0"/>
            </a:br>
            <a:r>
              <a:rPr lang="ru-RU" dirty="0"/>
              <a:t>20 </a:t>
            </a:r>
            <a:r>
              <a:rPr lang="en-US" dirty="0"/>
              <a:t>PT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4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Titles-Sec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8">
            <a:extLst>
              <a:ext uri="{FF2B5EF4-FFF2-40B4-BE49-F238E27FC236}">
                <a16:creationId xmlns:a16="http://schemas.microsoft.com/office/drawing/2014/main" id="{153AA11B-7340-44B1-8F94-747492AF40D1}"/>
              </a:ext>
            </a:extLst>
          </p:cNvPr>
          <p:cNvSpPr/>
          <p:nvPr userDrawn="1"/>
        </p:nvSpPr>
        <p:spPr>
          <a:xfrm rot="5400000">
            <a:off x="2933696" y="855662"/>
            <a:ext cx="2808290" cy="8675692"/>
          </a:xfrm>
          <a:prstGeom prst="snip1Rect">
            <a:avLst>
              <a:gd name="adj" fmla="val 5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 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76332D-B06E-42CE-8986-38621DB9E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0425" y="260648"/>
            <a:ext cx="2737383" cy="469266"/>
          </a:xfrm>
          <a:prstGeom prst="rect">
            <a:avLst/>
          </a:prstGeom>
        </p:spPr>
      </p:pic>
      <p:sp>
        <p:nvSpPr>
          <p:cNvPr id="11" name="Рисунок 3">
            <a:extLst>
              <a:ext uri="{FF2B5EF4-FFF2-40B4-BE49-F238E27FC236}">
                <a16:creationId xmlns:a16="http://schemas.microsoft.com/office/drawing/2014/main" id="{1200FD2B-EA85-4F68-BBB0-749B8A794C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908050"/>
            <a:ext cx="8675687" cy="273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1F2D5A-0156-489E-977F-2FCD4295D732}"/>
              </a:ext>
            </a:extLst>
          </p:cNvPr>
          <p:cNvSpPr/>
          <p:nvPr userDrawn="1"/>
        </p:nvSpPr>
        <p:spPr>
          <a:xfrm>
            <a:off x="393460" y="6099891"/>
            <a:ext cx="2161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00" dirty="0">
                <a:solidFill>
                  <a:schemeClr val="bg2"/>
                </a:solidFill>
              </a:rPr>
              <a:t>ЗНАНИЕ. ОПЫТ. МАСТЕРСТВО</a:t>
            </a:r>
            <a:r>
              <a:rPr lang="en-US" sz="1000" dirty="0">
                <a:solidFill>
                  <a:schemeClr val="bg2"/>
                </a:solidFill>
              </a:rPr>
              <a:t>.</a:t>
            </a:r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9AD05-7ABE-49FA-A5AB-21194DCD8A3E}"/>
              </a:ext>
            </a:extLst>
          </p:cNvPr>
          <p:cNvSpPr txBox="1"/>
          <p:nvPr userDrawn="1"/>
        </p:nvSpPr>
        <p:spPr>
          <a:xfrm>
            <a:off x="7092280" y="6099891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WWW.TN.RU</a:t>
            </a:r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3F829715-ADF9-4C33-885A-1AD26266F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532" y="6669360"/>
            <a:ext cx="1258524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/>
              <a:t>24.05.2018</a:t>
            </a:r>
            <a:endParaRPr lang="ru-RU" dirty="0"/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ADA24989-47C6-4D32-945B-CE04C4A30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532" y="6669360"/>
            <a:ext cx="1870183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D8ADD62-694C-41D3-AC71-21BA8B254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68" y="6669360"/>
            <a:ext cx="2057400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EF09C22F-CFE1-41E9-8302-6DD5C04180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381F1939-7DE4-43EA-B3DB-FE8367676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850" y="4148139"/>
            <a:ext cx="8205837" cy="1441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ЗАГОЛОВОК ПРЕЗЕНТАЦИИ </a:t>
            </a:r>
            <a:br>
              <a:rPr lang="en-US" dirty="0"/>
            </a:br>
            <a:r>
              <a:rPr lang="ru-RU" dirty="0"/>
              <a:t>3</a:t>
            </a:r>
            <a:r>
              <a:rPr lang="en-US" dirty="0"/>
              <a:t>2</a:t>
            </a:r>
            <a:r>
              <a:rPr lang="ru-RU" dirty="0"/>
              <a:t> </a:t>
            </a:r>
            <a:r>
              <a:rPr lang="en-US" dirty="0"/>
              <a:t>PT,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95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Titles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8">
            <a:extLst>
              <a:ext uri="{FF2B5EF4-FFF2-40B4-BE49-F238E27FC236}">
                <a16:creationId xmlns:a16="http://schemas.microsoft.com/office/drawing/2014/main" id="{6B42B652-31C0-41DC-8956-8DBC2567C43A}"/>
              </a:ext>
            </a:extLst>
          </p:cNvPr>
          <p:cNvSpPr/>
          <p:nvPr userDrawn="1"/>
        </p:nvSpPr>
        <p:spPr>
          <a:xfrm rot="5400000">
            <a:off x="3465004" y="1179004"/>
            <a:ext cx="6858000" cy="4499992"/>
          </a:xfrm>
          <a:prstGeom prst="snip1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  </a:t>
            </a:r>
            <a:endParaRPr lang="ru-RU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0B6BCF91-4C8B-4D0A-B2C7-BD48B70006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9999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Дата 1">
            <a:extLst>
              <a:ext uri="{FF2B5EF4-FFF2-40B4-BE49-F238E27FC236}">
                <a16:creationId xmlns:a16="http://schemas.microsoft.com/office/drawing/2014/main" id="{155A4008-0B7A-46D5-9DFA-C4577531E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6693072"/>
            <a:ext cx="1258524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/>
              <a:t>24.05.2018</a:t>
            </a:r>
            <a:endParaRPr lang="ru-RU" dirty="0"/>
          </a:p>
        </p:txBody>
      </p:sp>
      <p:sp>
        <p:nvSpPr>
          <p:cNvPr id="14" name="Нижний колонтитул 2">
            <a:extLst>
              <a:ext uri="{FF2B5EF4-FFF2-40B4-BE49-F238E27FC236}">
                <a16:creationId xmlns:a16="http://schemas.microsoft.com/office/drawing/2014/main" id="{9B90437D-83D0-4A24-91B5-DD29528D3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4115" y="6560523"/>
            <a:ext cx="1870183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ЗНАНИЕ. ОПЫТ. МАСТЕРСТВО.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A2811A-BAFC-4283-A920-F322026F1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2000" y="302820"/>
            <a:ext cx="1403350" cy="23604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9571AC22-8247-4BAD-A225-E30E13ACE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8981" y="1997589"/>
            <a:ext cx="3274675" cy="21514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  <a:br>
              <a:rPr lang="en-US" dirty="0"/>
            </a:br>
            <a:r>
              <a:rPr lang="ru-RU" dirty="0"/>
              <a:t>32</a:t>
            </a:r>
            <a:r>
              <a:rPr lang="en-US" dirty="0"/>
              <a:t> PT, BOLD</a:t>
            </a:r>
            <a:endParaRPr lang="ru-RU" dirty="0"/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BFA637E4-541D-4C65-89FF-256822BA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7894" y="6518053"/>
            <a:ext cx="2057400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F09C22F-CFE1-41E9-8302-6DD5C04180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6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SLIDES-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2AE3B61-C37E-46B4-9E22-1E83AB882C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313" y="1269207"/>
            <a:ext cx="3923667" cy="48966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4B84DA87-ABE5-48A6-9022-E0E45E0466B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2020" y="1268413"/>
            <a:ext cx="3923667" cy="48966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01970BBA-FAED-4467-99AC-37EC5FEAF0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90921"/>
            <a:ext cx="6354496" cy="617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dirty="0"/>
              <a:t>ЗАГОЛОВОК СЛАЙДА, </a:t>
            </a:r>
            <a:br>
              <a:rPr lang="en-US" dirty="0"/>
            </a:br>
            <a:r>
              <a:rPr lang="ru-RU" dirty="0"/>
              <a:t>20 </a:t>
            </a:r>
            <a:r>
              <a:rPr lang="en-US" dirty="0"/>
              <a:t>PT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70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SLIDES-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543300" y="6363879"/>
            <a:ext cx="2057400" cy="365125"/>
          </a:xfrm>
        </p:spPr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2AE3B61-C37E-46B4-9E22-1E83AB882C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314" y="1269207"/>
            <a:ext cx="3923666" cy="2339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E92903ED-4E97-4D16-9375-927D6211B1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313" y="3824288"/>
            <a:ext cx="3923667" cy="2339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95219822-76C9-452A-9377-5ACFFAD5D2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2023" y="1268413"/>
            <a:ext cx="3923664" cy="2339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836FC775-34AC-4D98-9BE6-4A1F8DA445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2020" y="3824289"/>
            <a:ext cx="3923667" cy="2339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6AFF0ED7-1962-4C2F-836D-375E6C9E0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90921"/>
            <a:ext cx="6354496" cy="617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dirty="0"/>
              <a:t>ЗАГОЛОВОК СЛАЙДА, </a:t>
            </a:r>
            <a:br>
              <a:rPr lang="en-US" dirty="0"/>
            </a:br>
            <a:r>
              <a:rPr lang="ru-RU" dirty="0"/>
              <a:t>20 </a:t>
            </a:r>
            <a:r>
              <a:rPr lang="en-US" dirty="0"/>
              <a:t>PT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29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SLIDES-1/3X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2AE3B61-C37E-46B4-9E22-1E83AB882C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314" y="1269207"/>
            <a:ext cx="2735262" cy="48966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836FC775-34AC-4D98-9BE6-4A1F8DA445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43300" y="1268413"/>
            <a:ext cx="5132387" cy="4897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52944F48-73FD-4AF2-A22C-04CB15485B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90921"/>
            <a:ext cx="6354496" cy="617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dirty="0"/>
              <a:t>ЗАГОЛОВОК СЛАЙДА, </a:t>
            </a:r>
            <a:br>
              <a:rPr lang="en-US" dirty="0"/>
            </a:br>
            <a:r>
              <a:rPr lang="ru-RU" dirty="0"/>
              <a:t>20 </a:t>
            </a:r>
            <a:r>
              <a:rPr lang="en-US" dirty="0"/>
              <a:t>PT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1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SLIDES-2/3X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2AE3B61-C37E-46B4-9E22-1E83AB882C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40425" y="1265769"/>
            <a:ext cx="2735262" cy="4900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836FC775-34AC-4D98-9BE6-4A1F8DA445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8313" y="1268414"/>
            <a:ext cx="5132387" cy="48974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29631B9E-D140-4357-8B7F-2AB904A45D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90921"/>
            <a:ext cx="6354496" cy="617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dirty="0"/>
              <a:t>ЗАГОЛОВОК СЛАЙДА, </a:t>
            </a:r>
            <a:br>
              <a:rPr lang="en-US" dirty="0"/>
            </a:br>
            <a:r>
              <a:rPr lang="ru-RU" dirty="0"/>
              <a:t>20 </a:t>
            </a:r>
            <a:r>
              <a:rPr lang="en-US" dirty="0"/>
              <a:t>PT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SLIDES-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2AE3B61-C37E-46B4-9E22-1E83AB882C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1962" y="3824288"/>
            <a:ext cx="8213725" cy="2341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836FC775-34AC-4D98-9BE6-4A1F8DA445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8313" y="1268414"/>
            <a:ext cx="8207374" cy="2339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29631B9E-D140-4357-8B7F-2AB904A45D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90921"/>
            <a:ext cx="6354496" cy="617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dirty="0"/>
              <a:t>ЗАГОЛОВОК СЛАЙДА, </a:t>
            </a:r>
            <a:br>
              <a:rPr lang="en-US" dirty="0"/>
            </a:br>
            <a:r>
              <a:rPr lang="ru-RU" dirty="0"/>
              <a:t>20 </a:t>
            </a:r>
            <a:r>
              <a:rPr lang="en-US" dirty="0"/>
              <a:t>PT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99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Red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E633-79D5-475D-8EA0-4A9C5D9A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 dirty="0"/>
              <a:t>ЗНАНИЕ. ОПЫТ. МАСТЕРСТВО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CF85-7CA9-4654-9E9E-8209DE6353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220954-8F99-4AB7-91F2-9ACF169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FEF8367-542B-4284-8320-7C3E70FF6A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68413"/>
            <a:ext cx="6804025" cy="20885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ЗАГОЛОВОК ПОДРАЗДЕЛА, </a:t>
            </a:r>
            <a:br>
              <a:rPr lang="ru-RU" dirty="0"/>
            </a:br>
            <a:r>
              <a:rPr lang="ru-RU" dirty="0"/>
              <a:t>ВАРИАНТ 1,</a:t>
            </a:r>
            <a:br>
              <a:rPr lang="en-US" dirty="0"/>
            </a:br>
            <a:r>
              <a:rPr lang="en-US" dirty="0"/>
              <a:t>32 PT</a:t>
            </a:r>
            <a:r>
              <a:rPr lang="ru-RU" dirty="0"/>
              <a:t> </a:t>
            </a:r>
            <a:r>
              <a:rPr lang="en-US" dirty="0"/>
              <a:t>BOLD</a:t>
            </a:r>
          </a:p>
        </p:txBody>
      </p:sp>
    </p:spTree>
    <p:extLst>
      <p:ext uri="{BB962C8B-B14F-4D97-AF65-F5344CB8AC3E}">
        <p14:creationId xmlns:p14="http://schemas.microsoft.com/office/powerpoint/2010/main" val="366416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Red-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E0825A-9A26-4391-AA39-416EF608B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 dirty="0"/>
              <a:t>ЗНАНИЕ. ОПЫТ. МАСТЕРСТВО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C33CE-CEE1-445C-9CEB-6F4650B4B8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cs typeface="Arial" panose="020B0604020202020204" pitchFamily="34" charset="0"/>
              </a:rPr>
              <a:t>24.05.2018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C042A-8FB7-4321-9DC8-0B6627BC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8DF1726C-15B9-496D-9433-473F81C6F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3433569"/>
            <a:ext cx="3923980" cy="1620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АДРЕС 1</a:t>
            </a:r>
            <a:endParaRPr lang="en-US" dirty="0"/>
          </a:p>
          <a:p>
            <a:pPr lvl="0"/>
            <a:r>
              <a:rPr lang="ru-RU" dirty="0"/>
              <a:t>КОРПОРАЦИЯ ТЕХНОНИКОЛЬ</a:t>
            </a:r>
          </a:p>
          <a:p>
            <a:pPr lvl="0"/>
            <a:r>
              <a:rPr lang="ru-RU" dirty="0"/>
              <a:t>МОСКВА, УЛ. ГИЛЯРОВСКОГО 47, С5</a:t>
            </a:r>
          </a:p>
          <a:p>
            <a:pPr lvl="0"/>
            <a:r>
              <a:rPr lang="ru-RU" dirty="0"/>
              <a:t>12 </a:t>
            </a:r>
            <a:r>
              <a:rPr lang="en-US" dirty="0"/>
              <a:t>PT</a:t>
            </a:r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6DB7F6F-76CE-45E1-AF36-203652728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021" y="3424431"/>
            <a:ext cx="3916945" cy="162083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АДРЕС 2</a:t>
            </a:r>
            <a:endParaRPr lang="en-US" dirty="0"/>
          </a:p>
          <a:p>
            <a:pPr lvl="0"/>
            <a:r>
              <a:rPr lang="ru-RU" dirty="0"/>
              <a:t>КОРПОРАЦИЯ ТЕХНОНИКОЛЬ</a:t>
            </a:r>
          </a:p>
          <a:p>
            <a:pPr lvl="0"/>
            <a:r>
              <a:rPr lang="ru-RU" dirty="0"/>
              <a:t>МОСКВА, УЛ. ГИЛЯРОВСКОГО 47, С5</a:t>
            </a:r>
          </a:p>
          <a:p>
            <a:pPr lvl="0"/>
            <a:r>
              <a:rPr lang="ru-RU" dirty="0"/>
              <a:t>12 </a:t>
            </a:r>
            <a:r>
              <a:rPr lang="en-US" dirty="0"/>
              <a:t>PT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9A6A076-7C7B-46A8-ACF9-25EF9CDAF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268413"/>
            <a:ext cx="8207374" cy="1620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СПАСИБО ЗА ВНИМАНИЕ</a:t>
            </a:r>
            <a:br>
              <a:rPr lang="en-US" dirty="0"/>
            </a:br>
            <a:r>
              <a:rPr lang="ru-RU" dirty="0"/>
              <a:t>32 </a:t>
            </a:r>
            <a:r>
              <a:rPr lang="en-US" dirty="0"/>
              <a:t>PT, BOLD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0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-Titles-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8">
            <a:extLst>
              <a:ext uri="{FF2B5EF4-FFF2-40B4-BE49-F238E27FC236}">
                <a16:creationId xmlns:a16="http://schemas.microsoft.com/office/drawing/2014/main" id="{153AA11B-7340-44B1-8F94-747492AF40D1}"/>
              </a:ext>
            </a:extLst>
          </p:cNvPr>
          <p:cNvSpPr/>
          <p:nvPr userDrawn="1"/>
        </p:nvSpPr>
        <p:spPr>
          <a:xfrm rot="5400000">
            <a:off x="1493041" y="-584996"/>
            <a:ext cx="5689600" cy="8675692"/>
          </a:xfrm>
          <a:prstGeom prst="snip1Rect">
            <a:avLst>
              <a:gd name="adj" fmla="val 24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 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76332D-B06E-42CE-8986-38621DB9E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0425" y="260648"/>
            <a:ext cx="2737383" cy="469266"/>
          </a:xfrm>
          <a:prstGeom prst="rect">
            <a:avLst/>
          </a:prstGeom>
        </p:spPr>
      </p:pic>
      <p:sp>
        <p:nvSpPr>
          <p:cNvPr id="9" name="Текст 13">
            <a:extLst>
              <a:ext uri="{FF2B5EF4-FFF2-40B4-BE49-F238E27FC236}">
                <a16:creationId xmlns:a16="http://schemas.microsoft.com/office/drawing/2014/main" id="{C11BFE32-0AF9-4B82-A980-C03B3E9EEC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9363"/>
            <a:ext cx="6804025" cy="539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 </a:t>
            </a:r>
            <a:br>
              <a:rPr lang="ru-RU" dirty="0"/>
            </a:br>
            <a:r>
              <a:rPr lang="ru-RU" dirty="0"/>
              <a:t>16 </a:t>
            </a:r>
            <a:r>
              <a:rPr lang="en-US" dirty="0"/>
              <a:t>PT</a:t>
            </a:r>
            <a:r>
              <a:rPr lang="ru-RU" dirty="0"/>
              <a:t>, </a:t>
            </a:r>
            <a:r>
              <a:rPr lang="en-US" dirty="0"/>
              <a:t>BOLD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AC0AEEE-5A8E-427A-AD74-F380F78D6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1268412"/>
            <a:ext cx="7531100" cy="216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ЗАГОЛОВОК ПРЕЗЕНТАЦИИ 38 </a:t>
            </a:r>
            <a:r>
              <a:rPr lang="en-US" dirty="0"/>
              <a:t>PT, BOLD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0A163F-166D-48FC-BC66-6C53A968F785}"/>
              </a:ext>
            </a:extLst>
          </p:cNvPr>
          <p:cNvSpPr/>
          <p:nvPr userDrawn="1"/>
        </p:nvSpPr>
        <p:spPr>
          <a:xfrm>
            <a:off x="393460" y="6099891"/>
            <a:ext cx="2161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00" dirty="0">
                <a:solidFill>
                  <a:schemeClr val="bg2"/>
                </a:solidFill>
              </a:rPr>
              <a:t>ЗНАНИЕ. ОПЫТ. МАСТЕРСТВО</a:t>
            </a:r>
            <a:r>
              <a:rPr lang="en-US" sz="1000" dirty="0">
                <a:solidFill>
                  <a:schemeClr val="bg2"/>
                </a:solidFill>
              </a:rPr>
              <a:t>.</a:t>
            </a:r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DEA75-511B-4B55-9A0B-385D52FE6C3C}"/>
              </a:ext>
            </a:extLst>
          </p:cNvPr>
          <p:cNvSpPr txBox="1"/>
          <p:nvPr userDrawn="1"/>
        </p:nvSpPr>
        <p:spPr>
          <a:xfrm>
            <a:off x="7092280" y="6099891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WWW.TN.RU</a:t>
            </a:r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Дата 1">
            <a:extLst>
              <a:ext uri="{FF2B5EF4-FFF2-40B4-BE49-F238E27FC236}">
                <a16:creationId xmlns:a16="http://schemas.microsoft.com/office/drawing/2014/main" id="{5DDC81BC-C895-4F45-ABB4-3D6985E4C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532" y="6669360"/>
            <a:ext cx="1258524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/>
              <a:t>24.05.2018</a:t>
            </a:r>
            <a:endParaRPr lang="ru-RU" dirty="0"/>
          </a:p>
        </p:txBody>
      </p:sp>
      <p:sp>
        <p:nvSpPr>
          <p:cNvPr id="20" name="Нижний колонтитул 2">
            <a:extLst>
              <a:ext uri="{FF2B5EF4-FFF2-40B4-BE49-F238E27FC236}">
                <a16:creationId xmlns:a16="http://schemas.microsoft.com/office/drawing/2014/main" id="{7AAEE952-C7A5-4FD9-8389-0A82FDAE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532" y="6669360"/>
            <a:ext cx="1870183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CCEE3C4C-B737-4A28-A679-3B7BD761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68" y="6669360"/>
            <a:ext cx="2057400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EF09C22F-CFE1-41E9-8302-6DD5C04180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8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0A055F-5556-44BC-9E50-D81185959FC7}"/>
              </a:ext>
            </a:extLst>
          </p:cNvPr>
          <p:cNvSpPr/>
          <p:nvPr userDrawn="1"/>
        </p:nvSpPr>
        <p:spPr>
          <a:xfrm>
            <a:off x="-9136" y="6323012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0E0408-C1F6-4C8C-8BE6-F3546C50E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962" y="6363880"/>
            <a:ext cx="23004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/>
              <a:t>ЗНАНИЕ. ОПЫТ. МАСТЕРСТВО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66302-3DD1-48F9-8FAB-6EFFD8B2E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7788" y="6363879"/>
            <a:ext cx="1368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>
                <a:cs typeface="Arial" panose="020B0604020202020204" pitchFamily="34" charset="0"/>
              </a:rPr>
              <a:t>24.05.2018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FB14D-F546-4F52-833E-F364C4C06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4638" y="636387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2F5507-A263-48E9-92AE-01D17515B3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2338" y="307536"/>
            <a:ext cx="1403350" cy="2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6" r:id="rId4"/>
    <p:sldLayoutId id="2147483744" r:id="rId5"/>
    <p:sldLayoutId id="214748376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lang="en-US" sz="2000" b="1" i="0" kern="1200" cap="none" dirty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8" pos="295" userDrawn="1">
          <p15:clr>
            <a:srgbClr val="000000"/>
          </p15:clr>
        </p15:guide>
        <p15:guide id="54" pos="5465" userDrawn="1">
          <p15:clr>
            <a:srgbClr val="000000"/>
          </p15:clr>
        </p15:guide>
        <p15:guide id="55" orient="horz" pos="3884" userDrawn="1">
          <p15:clr>
            <a:srgbClr val="000000"/>
          </p15:clr>
        </p15:guide>
        <p15:guide id="56" orient="horz" pos="572" userDrawn="1">
          <p15:clr>
            <a:srgbClr val="9FCC3B"/>
          </p15:clr>
        </p15:guide>
        <p15:guide id="57" orient="horz" pos="4156" userDrawn="1">
          <p15:clr>
            <a:srgbClr val="9FCC3B"/>
          </p15:clr>
        </p15:guide>
        <p15:guide id="58" pos="2880" userDrawn="1">
          <p15:clr>
            <a:srgbClr val="F26B43"/>
          </p15:clr>
        </p15:guide>
        <p15:guide id="72" orient="horz" pos="799" userDrawn="1">
          <p15:clr>
            <a:srgbClr val="000000"/>
          </p15:clr>
        </p15:guide>
        <p15:guide id="78" orient="horz" pos="346" userDrawn="1">
          <p15:clr>
            <a:srgbClr val="9FCC3B"/>
          </p15:clr>
        </p15:guide>
        <p15:guide id="80" orient="horz" pos="3181" userDrawn="1">
          <p15:clr>
            <a:srgbClr val="A4A3A4"/>
          </p15:clr>
        </p15:guide>
        <p15:guide id="81" orient="horz" pos="1593" userDrawn="1">
          <p15:clr>
            <a:srgbClr val="A4A3A4"/>
          </p15:clr>
        </p15:guide>
        <p15:guide id="87" orient="horz" pos="2273" userDrawn="1">
          <p15:clr>
            <a:srgbClr val="5ACBF0"/>
          </p15:clr>
        </p15:guide>
        <p15:guide id="88" orient="horz" pos="2409" userDrawn="1">
          <p15:clr>
            <a:srgbClr val="5ACBF0"/>
          </p15:clr>
        </p15:guide>
        <p15:guide id="90" pos="2767" userDrawn="1">
          <p15:clr>
            <a:srgbClr val="5ACBF0"/>
          </p15:clr>
        </p15:guide>
        <p15:guide id="91" pos="2993" userDrawn="1">
          <p15:clr>
            <a:srgbClr val="5ACBF0"/>
          </p15:clr>
        </p15:guide>
        <p15:guide id="92" orient="horz" pos="23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0E0408-C1F6-4C8C-8BE6-F3546C50E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962" y="6040440"/>
            <a:ext cx="23004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/>
              <a:t>ЗНАНИЕ. ОПЫТ. МАСТЕРСТВО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66302-3DD1-48F9-8FAB-6EFFD8B2E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604043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algn="ctr"/>
            <a:r>
              <a:rPr lang="ru-RU">
                <a:cs typeface="Arial" panose="020B0604020202020204" pitchFamily="34" charset="0"/>
              </a:rPr>
              <a:t>24.05.2018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FB14D-F546-4F52-833E-F364C4C06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4638" y="6040439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D0E9A-23A8-44EA-8184-F1BBBB7486F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C0ABD3-AE8A-4361-AA58-DF19111C7E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2000" y="302820"/>
            <a:ext cx="1403350" cy="2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lang="en-US" sz="2000" b="1" i="0" kern="1200" cap="none" dirty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8" pos="295">
          <p15:clr>
            <a:srgbClr val="000000"/>
          </p15:clr>
        </p15:guide>
        <p15:guide id="54" pos="5465">
          <p15:clr>
            <a:srgbClr val="000000"/>
          </p15:clr>
        </p15:guide>
        <p15:guide id="55" orient="horz" pos="3974">
          <p15:clr>
            <a:srgbClr val="000000"/>
          </p15:clr>
        </p15:guide>
        <p15:guide id="56" orient="horz" pos="572">
          <p15:clr>
            <a:srgbClr val="000000"/>
          </p15:clr>
        </p15:guide>
        <p15:guide id="57" orient="horz" pos="4156" userDrawn="1">
          <p15:clr>
            <a:srgbClr val="9FCC3B"/>
          </p15:clr>
        </p15:guide>
        <p15:guide id="58" pos="2880">
          <p15:clr>
            <a:srgbClr val="F26B43"/>
          </p15:clr>
        </p15:guide>
        <p15:guide id="72" orient="horz" pos="799">
          <p15:clr>
            <a:srgbClr val="5ACBF0"/>
          </p15:clr>
        </p15:guide>
        <p15:guide id="78" orient="horz" pos="346">
          <p15:clr>
            <a:srgbClr val="547EBF"/>
          </p15:clr>
        </p15:guide>
        <p15:guide id="79" orient="horz" pos="234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8AE691-D4E1-42D2-8869-8BCE6B8C0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532" y="6669360"/>
            <a:ext cx="1258524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/>
              <a:t>24.05.2018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839C97-0FCA-4AFC-8C0F-3CB00F2E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532" y="6669360"/>
            <a:ext cx="1870183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59A59-122D-48D8-8A1A-B49E1B82D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68" y="6669360"/>
            <a:ext cx="2057400" cy="742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EF09C22F-CFE1-41E9-8302-6DD5C04180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lang="en-US" sz="2000" b="1" i="0" kern="1200" cap="none" dirty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8" pos="295">
          <p15:clr>
            <a:srgbClr val="000000"/>
          </p15:clr>
        </p15:guide>
        <p15:guide id="54" pos="5465">
          <p15:clr>
            <a:srgbClr val="000000"/>
          </p15:clr>
        </p15:guide>
        <p15:guide id="55" orient="horz" pos="3974">
          <p15:clr>
            <a:srgbClr val="000000"/>
          </p15:clr>
        </p15:guide>
        <p15:guide id="56" orient="horz" pos="572">
          <p15:clr>
            <a:srgbClr val="000000"/>
          </p15:clr>
        </p15:guide>
        <p15:guide id="57" orient="horz" pos="4156" userDrawn="1">
          <p15:clr>
            <a:srgbClr val="9FCC3B"/>
          </p15:clr>
        </p15:guide>
        <p15:guide id="58" pos="2880">
          <p15:clr>
            <a:srgbClr val="F26B43"/>
          </p15:clr>
        </p15:guide>
        <p15:guide id="72" orient="horz" pos="799">
          <p15:clr>
            <a:srgbClr val="5ACBF0"/>
          </p15:clr>
        </p15:guide>
        <p15:guide id="78" orient="horz" pos="346">
          <p15:clr>
            <a:srgbClr val="547EBF"/>
          </p15:clr>
        </p15:guide>
        <p15:guide id="79" orient="horz" pos="2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789040"/>
            <a:ext cx="8675686" cy="2054803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A6A7F8-99CD-4883-B2B9-F9C8A2764D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24.05.2018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5C226-D7BB-4CE2-8DF5-412186A1C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9C22F-CFE1-41E9-8302-6DD5C04180D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CA514CB-6406-4B5E-957C-8A05D7A260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ВИНИЛОВЫЕ СОФИТЫ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5D9B175-2ED3-47F2-A384-FFE0802B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9850" y="4702735"/>
            <a:ext cx="601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Практичный способ подшивки свесов кровли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3" b="185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41B270-5E74-4AF2-A7E5-D2C56EDCCE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931092-BD94-4152-8C8D-C63B143B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A05039-B7E5-42CB-AF74-2D3490F1AC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290921"/>
            <a:ext cx="6354496" cy="617129"/>
          </a:xfrm>
        </p:spPr>
        <p:txBody>
          <a:bodyPr/>
          <a:lstStyle/>
          <a:p>
            <a:r>
              <a:rPr lang="ru-RU" dirty="0"/>
              <a:t>РЕКОМЕНДАЦИИ ПО МОНТАЖУ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11CBB-EEFE-4811-870A-F8E4A478E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752800"/>
            <a:ext cx="8813396" cy="56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41B270-5E74-4AF2-A7E5-D2C56EDCCE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931092-BD94-4152-8C8D-C63B143B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A05039-B7E5-42CB-AF74-2D3490F1AC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290921"/>
            <a:ext cx="6354496" cy="617129"/>
          </a:xfrm>
        </p:spPr>
        <p:txBody>
          <a:bodyPr/>
          <a:lstStyle/>
          <a:p>
            <a:r>
              <a:rPr lang="ru-RU" dirty="0"/>
              <a:t>РЕКОМЕНДАЦИИ ПО МОНТАЖУ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11CBB-EEFE-4811-870A-F8E4A478E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92170"/>
            <a:ext cx="8784976" cy="54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11CBB-EEFE-4811-870A-F8E4A478E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A41B270-5E74-4AF2-A7E5-D2C56EDCCE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931092-BD94-4152-8C8D-C63B143B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23528" y="1063363"/>
            <a:ext cx="4140460" cy="5042688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EA05039-B7E5-42CB-AF74-2D3490F1AC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ТЕХНИЧЕСКИЕ ХАРАКТЕРИСТИКИ И ЛОГИСТИЧЕСКИЕ ПАРАМЕТРЫ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4886534" y="1268413"/>
            <a:ext cx="3654007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841268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3BF685-1394-4CC7-B544-1F0BCA1F78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cs typeface="Arial" panose="020B0604020202020204" pitchFamily="34" charset="0"/>
              </a:rPr>
              <a:t>24.05.2018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55CD85-B9D1-427C-BC26-943296DB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3CFF29-9A74-46F0-BAFB-8A924D4E4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/>
              <a:t>Подробная информация на сайте: </a:t>
            </a:r>
            <a:r>
              <a:rPr lang="en-US" sz="1800" b="1" dirty="0"/>
              <a:t>www.shinglas.ru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52448CC-86EF-440C-BA2D-2807A2C21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Профессиональные консультации:</a:t>
            </a:r>
          </a:p>
          <a:p>
            <a:r>
              <a:rPr lang="ru-RU" sz="1600" b="1" dirty="0"/>
              <a:t>8 800 600 05 65</a:t>
            </a:r>
            <a:endParaRPr lang="en-US" sz="1600" b="1" dirty="0"/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E3B9EAE-0FFC-485E-A96B-C4F9C96981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1268413"/>
            <a:ext cx="8207374" cy="1620838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3EE2D-7BC1-4574-A645-B42D15B4B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</a:t>
            </a:r>
            <a:r>
              <a:rPr lang="en-US"/>
              <a:t>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2" y="260648"/>
            <a:ext cx="1532969" cy="341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7" y="4177254"/>
            <a:ext cx="4200525" cy="1200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90" y="4301079"/>
            <a:ext cx="933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BD5FC65F-7E2B-4EEC-9E15-8D216AFE03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CD308F-D096-483E-9A8C-75FF179F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5B0C1EE-9757-45F6-8DFE-111BBAF234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68413"/>
            <a:ext cx="4787900" cy="4897437"/>
          </a:xfrm>
        </p:spPr>
        <p:txBody>
          <a:bodyPr/>
          <a:lstStyle/>
          <a:p>
            <a:r>
              <a:rPr lang="ru-RU" sz="1400" b="1" dirty="0"/>
              <a:t>1. ОПИСАНИЕ</a:t>
            </a:r>
          </a:p>
          <a:p>
            <a:endParaRPr lang="ru-RU" sz="1400" b="1" dirty="0"/>
          </a:p>
          <a:p>
            <a:r>
              <a:rPr lang="ru-RU" sz="1400" b="1" dirty="0"/>
              <a:t>2. ОБЛАСТЬ ПРИМЕНЕНИЯ</a:t>
            </a:r>
          </a:p>
          <a:p>
            <a:endParaRPr lang="ru-RU" dirty="0"/>
          </a:p>
          <a:p>
            <a:r>
              <a:rPr lang="ru-RU" sz="1400" b="1" dirty="0"/>
              <a:t>3. ПРЕИМУЩЕСТВА</a:t>
            </a:r>
          </a:p>
          <a:p>
            <a:endParaRPr lang="ru-RU" sz="1400" b="1" dirty="0"/>
          </a:p>
          <a:p>
            <a:r>
              <a:rPr lang="ru-RU" sz="1400" b="1" dirty="0"/>
              <a:t>4. РАЗНОВИДНОСТИ СОФИТОВ</a:t>
            </a:r>
          </a:p>
          <a:p>
            <a:endParaRPr lang="ru-RU" sz="1400" b="1" dirty="0"/>
          </a:p>
          <a:p>
            <a:r>
              <a:rPr lang="ru-RU" sz="1400" b="1" dirty="0"/>
              <a:t>5. КОМПЛЕКТУЮЩИЕ</a:t>
            </a:r>
          </a:p>
          <a:p>
            <a:endParaRPr lang="ru-RU" sz="1400" b="1" dirty="0"/>
          </a:p>
          <a:p>
            <a:r>
              <a:rPr lang="ru-RU" sz="1400" b="1" dirty="0"/>
              <a:t>6. РЕКОМЕНДАЦИИ ПО МОНТАЖУ</a:t>
            </a:r>
          </a:p>
          <a:p>
            <a:endParaRPr lang="ru-RU" sz="1400" b="1" dirty="0"/>
          </a:p>
          <a:p>
            <a:r>
              <a:rPr lang="ru-RU" sz="1400" b="1" dirty="0"/>
              <a:t>7. ТЕХНИЧЕСКИЕ ХАРАКТЕРИСТИКИ И ЛОГИСТИЧЕСКИЕ ПАРАМЕТРЫ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62CB34F-1BF2-48F3-AF41-F8A38D6CC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5A665-4801-4B3B-9E4C-89AD61570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062" y="2153540"/>
            <a:ext cx="4525408" cy="28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2D93BB-EECD-46DC-9B87-87183D2F15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ВИНИЛОВЫЕ</a:t>
            </a:r>
          </a:p>
          <a:p>
            <a:pPr>
              <a:lnSpc>
                <a:spcPct val="100000"/>
              </a:lnSpc>
            </a:pPr>
            <a:r>
              <a:rPr lang="ru-RU" dirty="0"/>
              <a:t>СОФИТЫ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A7E382-130E-4FDE-80B0-7A232922B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9C22F-CFE1-41E9-8302-6DD5C04180D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43" y="0"/>
            <a:ext cx="4539916" cy="68697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7694" y="3289773"/>
            <a:ext cx="3305962" cy="282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Панели для оформления карнизов типа «софиты» и соединительные профили ТЕХНОНИКОЛЬ изготавливаются из надежного, высококачественного поливинилхлорида и/или сополимеров винилхлорида с различными добавками на современном немецком оборудовании.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Софиты способствуют улучшению вентиляции </a:t>
            </a:r>
            <a:r>
              <a:rPr lang="ru-RU" sz="1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подкровельного</a:t>
            </a:r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пространства, являются неотъемлемой частью кровельных работ и завершающим декоративным этапом оформления карнизных свесов крыши.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C9657B-6857-4732-8C91-89C940C653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51AEAE-EAD5-4960-B5FC-0496027D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DC088A8-A403-49E6-A40B-99C8FA7412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>
                <a:solidFill>
                  <a:schemeClr val="accent1"/>
                </a:solidFill>
              </a:rPr>
              <a:t>Предназначены для организации вентиляции </a:t>
            </a:r>
            <a:r>
              <a:rPr lang="ru-RU" dirty="0" err="1">
                <a:solidFill>
                  <a:schemeClr val="accent1"/>
                </a:solidFill>
              </a:rPr>
              <a:t>подкровельного</a:t>
            </a:r>
            <a:r>
              <a:rPr lang="ru-RU" dirty="0">
                <a:solidFill>
                  <a:schemeClr val="accent1"/>
                </a:solidFill>
              </a:rPr>
              <a:t> пространства, а также для декоративного оформления горизонтальных поверхностей - открытых свесов крыши, крыш веранд и террас жилых, административных и коттеджных зданий во всех климатических зонах при температуре окружающего воздуха от минус 50 °С до плюс 50 °С. Сочетаются с различными видами фасадов и кровель.</a:t>
            </a:r>
            <a:endParaRPr lang="ru-RU" sz="105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53726A4-ED24-4B8A-9C48-4A49F6AA8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ОБЛАСТЬ ПРИМЕНЕНИЯ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05CE0-0306-44AA-A8C9-238DAAA96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254" y="2168860"/>
            <a:ext cx="3788278" cy="221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88" y="2174850"/>
            <a:ext cx="4491923" cy="40777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553" y="4532069"/>
            <a:ext cx="3801979" cy="17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22">
            <a:extLst>
              <a:ext uri="{FF2B5EF4-FFF2-40B4-BE49-F238E27FC236}">
                <a16:creationId xmlns:a16="http://schemas.microsoft.com/office/drawing/2014/main" id="{33414C6E-889F-4579-8DC8-F8E554EA3C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E15744F0-9620-42D5-9F8C-0B1C5C94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C436A8-DD33-438B-9BA0-6BE1D1318C1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Софиты и соединительные профили из поливинилхлорида – двухслойные изделия, производимые методом ко-экструзии. </a:t>
            </a:r>
          </a:p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ПВХ разного состава позволяет гарантировать стабильность форм и стойкость цвета во всех климатических зонах.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62788D4-715B-4038-B369-67F806908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E7E02D8-ACCD-4C24-BAB6-CBE67D7A9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" y="3452880"/>
            <a:ext cx="3901440" cy="2599944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34" y="1196973"/>
            <a:ext cx="511200" cy="511200"/>
          </a:xfrm>
          <a:prstGeom prst="rect">
            <a:avLst/>
          </a:prstGeom>
        </p:spPr>
      </p:pic>
      <p:sp>
        <p:nvSpPr>
          <p:cNvPr id="18" name="Content Placeholder 27"/>
          <p:cNvSpPr>
            <a:spLocks noGrp="1"/>
          </p:cNvSpPr>
          <p:nvPr>
            <p:ph sz="half" idx="4294967295"/>
          </p:nvPr>
        </p:nvSpPr>
        <p:spPr>
          <a:xfrm>
            <a:off x="5759735" y="1196973"/>
            <a:ext cx="3024188" cy="54710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ru-RU" b="1" dirty="0"/>
              <a:t>Не создают нагрузку на конструкцию свесов кровли</a:t>
            </a:r>
            <a:endParaRPr lang="en-US" b="1" dirty="0"/>
          </a:p>
        </p:txBody>
      </p:sp>
      <p:sp>
        <p:nvSpPr>
          <p:cNvPr id="19" name="Content Placeholder 27"/>
          <p:cNvSpPr>
            <a:spLocks noGrp="1"/>
          </p:cNvSpPr>
          <p:nvPr>
            <p:ph sz="half" idx="4294967295"/>
          </p:nvPr>
        </p:nvSpPr>
        <p:spPr>
          <a:xfrm>
            <a:off x="5759735" y="2054058"/>
            <a:ext cx="3024188" cy="32999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ru-RU" b="1" dirty="0"/>
              <a:t>Не повергаются коррозии</a:t>
            </a:r>
            <a:endParaRPr lang="en-US" b="1" dirty="0"/>
          </a:p>
        </p:txBody>
      </p:sp>
      <p:sp>
        <p:nvSpPr>
          <p:cNvPr id="21" name="Content Placeholder 27"/>
          <p:cNvSpPr>
            <a:spLocks noGrp="1"/>
          </p:cNvSpPr>
          <p:nvPr>
            <p:ph sz="half" idx="4294967295"/>
          </p:nvPr>
        </p:nvSpPr>
        <p:spPr>
          <a:xfrm>
            <a:off x="5759734" y="2943917"/>
            <a:ext cx="3024188" cy="317292"/>
          </a:xfrm>
          <a:prstGeom prst="rect">
            <a:avLst/>
          </a:prstGeom>
        </p:spPr>
        <p:txBody>
          <a:bodyPr lIns="0" tIns="0" rIns="0" bIns="0" anchor="t"/>
          <a:lstStyle/>
          <a:p>
            <a:pPr marL="400050" lvl="1" indent="0">
              <a:buNone/>
            </a:pPr>
            <a:r>
              <a:rPr lang="ru-RU" b="1" dirty="0"/>
              <a:t>Не поддерживают горение</a:t>
            </a:r>
            <a:endParaRPr lang="en-US" b="1" dirty="0">
              <a:cs typeface="Arial"/>
            </a:endParaRPr>
          </a:p>
        </p:txBody>
      </p:sp>
      <p:sp>
        <p:nvSpPr>
          <p:cNvPr id="24" name="Content Placeholder 27"/>
          <p:cNvSpPr>
            <a:spLocks noGrp="1"/>
          </p:cNvSpPr>
          <p:nvPr>
            <p:ph sz="half" idx="4294967295"/>
          </p:nvPr>
        </p:nvSpPr>
        <p:spPr>
          <a:xfrm>
            <a:off x="5759734" y="3819025"/>
            <a:ext cx="3024188" cy="31729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ru-RU" b="1" dirty="0"/>
              <a:t>Простой и быстрый монтаж</a:t>
            </a:r>
            <a:endParaRPr lang="en-US" b="1" dirty="0"/>
          </a:p>
        </p:txBody>
      </p:sp>
      <p:sp>
        <p:nvSpPr>
          <p:cNvPr id="26" name="Content Placeholder 27"/>
          <p:cNvSpPr>
            <a:spLocks noGrp="1"/>
          </p:cNvSpPr>
          <p:nvPr>
            <p:ph sz="half" idx="4294967295"/>
          </p:nvPr>
        </p:nvSpPr>
        <p:spPr>
          <a:xfrm>
            <a:off x="5759734" y="4678715"/>
            <a:ext cx="3024188" cy="4954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ru-RU" b="1" dirty="0"/>
              <a:t>Эксплуатируются при температуре окружающей среды от -50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° до +50°С</a:t>
            </a:r>
            <a:endParaRPr lang="en-US" b="1" dirty="0"/>
          </a:p>
        </p:txBody>
      </p:sp>
      <p:sp>
        <p:nvSpPr>
          <p:cNvPr id="27" name="Content Placeholder 27"/>
          <p:cNvSpPr>
            <a:spLocks noGrp="1"/>
          </p:cNvSpPr>
          <p:nvPr>
            <p:ph sz="half" idx="4294967295"/>
          </p:nvPr>
        </p:nvSpPr>
        <p:spPr>
          <a:xfrm>
            <a:off x="5759734" y="5532744"/>
            <a:ext cx="3024188" cy="3172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ru-RU" b="1" dirty="0"/>
              <a:t>Срок службы -  50 лет</a:t>
            </a:r>
            <a:endParaRPr lang="en-US" b="1" dirty="0"/>
          </a:p>
        </p:txBody>
      </p:sp>
      <p:pic>
        <p:nvPicPr>
          <p:cNvPr id="28" name="Рисунок 7" descr="image00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8"/>
          <a:stretch/>
        </p:blipFill>
        <p:spPr bwMode="auto">
          <a:xfrm>
            <a:off x="4781057" y="1140999"/>
            <a:ext cx="832467" cy="6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9" descr="image011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5"/>
          <a:stretch/>
        </p:blipFill>
        <p:spPr bwMode="auto">
          <a:xfrm>
            <a:off x="4801161" y="1989120"/>
            <a:ext cx="726146" cy="66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6" descr="image006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3"/>
          <a:stretch/>
        </p:blipFill>
        <p:spPr bwMode="auto">
          <a:xfrm>
            <a:off x="4812275" y="2857921"/>
            <a:ext cx="803264" cy="67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image007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6"/>
          <a:stretch/>
        </p:blipFill>
        <p:spPr bwMode="auto">
          <a:xfrm>
            <a:off x="4808080" y="4593767"/>
            <a:ext cx="731259" cy="66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image008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1"/>
          <a:stretch/>
        </p:blipFill>
        <p:spPr bwMode="auto">
          <a:xfrm>
            <a:off x="4812275" y="3747632"/>
            <a:ext cx="715032" cy="6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4" descr="image010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9"/>
          <a:stretch/>
        </p:blipFill>
        <p:spPr bwMode="auto">
          <a:xfrm>
            <a:off x="4781083" y="5509019"/>
            <a:ext cx="785251" cy="6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0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РАЗНОВИДНОСТИ СОФИТОВ</a:t>
            </a: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816478" y="1196975"/>
            <a:ext cx="2016127" cy="467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БЕЗ ПЕРФОРАЦИИ</a:t>
            </a:r>
          </a:p>
        </p:txBody>
      </p:sp>
      <p:sp>
        <p:nvSpPr>
          <p:cNvPr id="11" name="Текст 10"/>
          <p:cNvSpPr txBox="1">
            <a:spLocks/>
          </p:cNvSpPr>
          <p:nvPr/>
        </p:nvSpPr>
        <p:spPr>
          <a:xfrm>
            <a:off x="3625019" y="1207760"/>
            <a:ext cx="2150142" cy="5814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ЧАСТИЧНО </a:t>
            </a:r>
          </a:p>
          <a:p>
            <a:pPr marL="0" indent="0">
              <a:buNone/>
            </a:pPr>
            <a:r>
              <a:rPr lang="ru-RU" sz="1400" b="1" dirty="0"/>
              <a:t>ПЕРФОРИРОВАННЫЙ</a:t>
            </a:r>
          </a:p>
        </p:txBody>
      </p:sp>
      <p:sp>
        <p:nvSpPr>
          <p:cNvPr id="12" name="Текст 10"/>
          <p:cNvSpPr txBox="1">
            <a:spLocks/>
          </p:cNvSpPr>
          <p:nvPr/>
        </p:nvSpPr>
        <p:spPr>
          <a:xfrm>
            <a:off x="6433558" y="1207760"/>
            <a:ext cx="2150142" cy="452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rgbClr val="19191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/>
              <a:t>ПОЛНОСТЬЮ </a:t>
            </a:r>
          </a:p>
          <a:p>
            <a:r>
              <a:rPr lang="ru-RU" cap="none" dirty="0"/>
              <a:t>ПЕРФОРИРОВАННЫЙ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209" y="1207760"/>
            <a:ext cx="166182" cy="175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48290" y="1207760"/>
            <a:ext cx="166182" cy="175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70323" y="1207760"/>
            <a:ext cx="166182" cy="175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9"/>
          <p:cNvSpPr>
            <a:spLocks noGrp="1"/>
          </p:cNvSpPr>
          <p:nvPr>
            <p:ph sz="half" idx="4294967295"/>
          </p:nvPr>
        </p:nvSpPr>
        <p:spPr>
          <a:xfrm>
            <a:off x="539750" y="3926125"/>
            <a:ext cx="2484239" cy="20160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Подходят для оформления потолка в любом нежилом помещении (терраса, беседка, гараж, крыльцо). Используются там, где не нужна вентиляция или на фронтонных свесах.</a:t>
            </a:r>
            <a:endParaRPr lang="ru-RU" sz="1100" dirty="0"/>
          </a:p>
        </p:txBody>
      </p:sp>
      <p:sp>
        <p:nvSpPr>
          <p:cNvPr id="17" name="Объект 11"/>
          <p:cNvSpPr>
            <a:spLocks noGrp="1"/>
          </p:cNvSpPr>
          <p:nvPr>
            <p:ph sz="half" idx="4294967295"/>
          </p:nvPr>
        </p:nvSpPr>
        <p:spPr>
          <a:xfrm>
            <a:off x="3348290" y="3929082"/>
            <a:ext cx="2435890" cy="20213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 необходимый забор воздуха в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подкровельное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пространство и наименьшее попадание пыли. Используются на карнизных свесах. </a:t>
            </a:r>
            <a:endParaRPr lang="ru-RU" sz="1100" dirty="0"/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/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6168358" y="3929082"/>
            <a:ext cx="2686883" cy="2021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для лучшей циркуляции воздуха в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подкровельном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пространстве (карнизы и фронтоны). Перфорированные софиты устроены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чтобы обеспечить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наилучший приток воздуха в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вентиляционный зазор, а также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защитить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подкровельное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пространство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проникновения птиц и насекомых.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 долговечность кровли.</a:t>
            </a:r>
          </a:p>
          <a:p>
            <a:endParaRPr lang="ru-RU" sz="11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14" y="1734744"/>
            <a:ext cx="2419911" cy="17604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380" y="1789199"/>
            <a:ext cx="2476932" cy="19265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45" y="1906271"/>
            <a:ext cx="2570755" cy="177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25" y="5481228"/>
            <a:ext cx="3182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Размеры панели: 3х0,34 м</a:t>
            </a:r>
          </a:p>
          <a:p>
            <a:r>
              <a:rPr lang="ru-RU" sz="1100" i="1" dirty="0"/>
              <a:t>Полезная ширина панели: 0,308 м</a:t>
            </a:r>
          </a:p>
          <a:p>
            <a:r>
              <a:rPr lang="ru-RU" sz="1100" i="1" dirty="0"/>
              <a:t>Полезная площадь панели: 0,924 м2</a:t>
            </a:r>
          </a:p>
        </p:txBody>
      </p:sp>
    </p:spTree>
    <p:extLst>
      <p:ext uri="{BB962C8B-B14F-4D97-AF65-F5344CB8AC3E}">
        <p14:creationId xmlns:p14="http://schemas.microsoft.com/office/powerpoint/2010/main" val="182587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КОМПЛЕКТУЮЩИЕ</a:t>
            </a:r>
          </a:p>
        </p:txBody>
      </p:sp>
      <p:sp>
        <p:nvSpPr>
          <p:cNvPr id="22" name="Текст 8"/>
          <p:cNvSpPr txBox="1">
            <a:spLocks/>
          </p:cNvSpPr>
          <p:nvPr/>
        </p:nvSpPr>
        <p:spPr>
          <a:xfrm>
            <a:off x="874982" y="1196975"/>
            <a:ext cx="3779838" cy="334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ПРОФИЛЬ «Н»</a:t>
            </a:r>
          </a:p>
        </p:txBody>
      </p:sp>
      <p:sp>
        <p:nvSpPr>
          <p:cNvPr id="23" name="Объект 9"/>
          <p:cNvSpPr>
            <a:spLocks noGrp="1"/>
          </p:cNvSpPr>
          <p:nvPr>
            <p:ph sz="half" idx="4294967295"/>
          </p:nvPr>
        </p:nvSpPr>
        <p:spPr>
          <a:xfrm>
            <a:off x="539750" y="4306774"/>
            <a:ext cx="3779838" cy="2126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Соединительный профиль, предназначен для:</a:t>
            </a:r>
          </a:p>
          <a:p>
            <a:pPr marL="171450" indent="-1714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Скрытия швов между панелями;</a:t>
            </a:r>
          </a:p>
          <a:p>
            <a:pPr marL="171450" indent="-1714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Соединения панелей между собой при наращивании длины;</a:t>
            </a:r>
          </a:p>
          <a:p>
            <a:pPr marL="171450" indent="-1714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Перехода от одного цвета к другому.</a:t>
            </a:r>
          </a:p>
          <a:p>
            <a:endParaRPr lang="ru-RU" dirty="0"/>
          </a:p>
        </p:txBody>
      </p:sp>
      <p:sp>
        <p:nvSpPr>
          <p:cNvPr id="24" name="Текст 10"/>
          <p:cNvSpPr txBox="1">
            <a:spLocks/>
          </p:cNvSpPr>
          <p:nvPr/>
        </p:nvSpPr>
        <p:spPr>
          <a:xfrm>
            <a:off x="5159102" y="1209879"/>
            <a:ext cx="3779837" cy="3231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ПРОФИЛЬ «</a:t>
            </a:r>
            <a:r>
              <a:rPr lang="en-US" sz="1400" b="1" dirty="0"/>
              <a:t>J</a:t>
            </a:r>
            <a:r>
              <a:rPr lang="ru-RU" sz="1400" b="1" dirty="0"/>
              <a:t>»</a:t>
            </a:r>
          </a:p>
        </p:txBody>
      </p:sp>
      <p:sp>
        <p:nvSpPr>
          <p:cNvPr id="25" name="Объект 11"/>
          <p:cNvSpPr>
            <a:spLocks noGrp="1"/>
          </p:cNvSpPr>
          <p:nvPr>
            <p:ph sz="half" idx="4294967295"/>
          </p:nvPr>
        </p:nvSpPr>
        <p:spPr>
          <a:xfrm>
            <a:off x="4824412" y="4294368"/>
            <a:ext cx="3779837" cy="8637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Направляющий профиль для обрамления горизонтально расположенных карнизных панелей.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9209" y="1207760"/>
            <a:ext cx="166182" cy="175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823870" y="1207760"/>
            <a:ext cx="166182" cy="175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55" y="1611185"/>
            <a:ext cx="3195487" cy="23608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10" y="1645795"/>
            <a:ext cx="2988814" cy="23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C9657B-6857-4732-8C91-89C940C653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51AEAE-EAD5-4960-B5FC-0496027D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DC088A8-A403-49E6-A40B-99C8FA7412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dirty="0">
                <a:solidFill>
                  <a:schemeClr val="accent1"/>
                </a:solidFill>
              </a:rPr>
              <a:t>Правильная естественная вентиляция </a:t>
            </a:r>
            <a:r>
              <a:rPr lang="ru-RU" sz="1600" dirty="0" err="1">
                <a:solidFill>
                  <a:schemeClr val="accent1"/>
                </a:solidFill>
              </a:rPr>
              <a:t>подкровельного</a:t>
            </a:r>
            <a:r>
              <a:rPr lang="ru-RU" sz="1600" dirty="0">
                <a:solidFill>
                  <a:schemeClr val="accent1"/>
                </a:solidFill>
              </a:rPr>
              <a:t> пространства является необходимым условием долгосрочной службы и эксплуатации кровли.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53726A4-ED24-4B8A-9C48-4A49F6AA8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ВЕНТИЛЯЦИИ С ПОМОЩЬЮ ПЕРФОРИРОВАННЫХ СОФИТОВ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05CE0-0306-44AA-A8C9-238DAAA96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1944" y="5140794"/>
            <a:ext cx="321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Сбалансированная система вентиляции подкровельного пространства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5" y="1916832"/>
            <a:ext cx="6607231" cy="43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ru-RU"/>
              <a:t>ЗНАНИЕ. ОПЫТ. МАСТЕРСТВО.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24.05.2018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0E9A-23A8-44EA-8184-F1BBBB7486F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532" y="1268413"/>
            <a:ext cx="3919301" cy="489585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4760512" y="1268413"/>
            <a:ext cx="3906051" cy="489585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ОБЩИЕ РЕКОМЕНДАЦИИ ПО РАСЧЕТУ И МОНТАЖУ</a:t>
            </a:r>
          </a:p>
        </p:txBody>
      </p:sp>
    </p:spTree>
    <p:extLst>
      <p:ext uri="{BB962C8B-B14F-4D97-AF65-F5344CB8AC3E}">
        <p14:creationId xmlns:p14="http://schemas.microsoft.com/office/powerpoint/2010/main" val="1047109323"/>
      </p:ext>
    </p:extLst>
  </p:cSld>
  <p:clrMapOvr>
    <a:masterClrMapping/>
  </p:clrMapOvr>
</p:sld>
</file>

<file path=ppt/theme/theme1.xml><?xml version="1.0" encoding="utf-8"?>
<a:theme xmlns:a="http://schemas.openxmlformats.org/drawingml/2006/main" name="TN-SLIDES">
  <a:themeElements>
    <a:clrScheme name="TN-TEMPLATE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N-Red">
  <a:themeElements>
    <a:clrScheme name="TN-TEMPLATE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N-Titles">
  <a:themeElements>
    <a:clrScheme name="TN-TEMPLATE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526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TN-SLIDES</vt:lpstr>
      <vt:lpstr>TN-Red</vt:lpstr>
      <vt:lpstr>TN-Titles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Бабанакова Алиса г.Рязань</cp:lastModifiedBy>
  <cp:revision>271</cp:revision>
  <dcterms:created xsi:type="dcterms:W3CDTF">2016-05-27T15:12:59Z</dcterms:created>
  <dcterms:modified xsi:type="dcterms:W3CDTF">2019-12-03T08:14:01Z</dcterms:modified>
</cp:coreProperties>
</file>