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68" r:id="rId2"/>
  </p:sldMasterIdLst>
  <p:notesMasterIdLst>
    <p:notesMasterId r:id="rId45"/>
  </p:notesMasterIdLst>
  <p:handoutMasterIdLst>
    <p:handoutMasterId r:id="rId46"/>
  </p:handoutMasterIdLst>
  <p:sldIdLst>
    <p:sldId id="275" r:id="rId3"/>
    <p:sldId id="307" r:id="rId4"/>
    <p:sldId id="277" r:id="rId5"/>
    <p:sldId id="308" r:id="rId6"/>
    <p:sldId id="309" r:id="rId7"/>
    <p:sldId id="300" r:id="rId8"/>
    <p:sldId id="310" r:id="rId9"/>
    <p:sldId id="311" r:id="rId10"/>
    <p:sldId id="312" r:id="rId11"/>
    <p:sldId id="313" r:id="rId12"/>
    <p:sldId id="314" r:id="rId13"/>
    <p:sldId id="315" r:id="rId14"/>
    <p:sldId id="345" r:id="rId15"/>
    <p:sldId id="317" r:id="rId16"/>
    <p:sldId id="346" r:id="rId17"/>
    <p:sldId id="347"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25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D666E-2CDD-44A5-B8AF-C513ADF68292}" v="1" dt="2019-12-02T09:03:01.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94280" autoAdjust="0"/>
  </p:normalViewPr>
  <p:slideViewPr>
    <p:cSldViewPr snapToGrid="0" showGuides="1">
      <p:cViewPr varScale="1">
        <p:scale>
          <a:sx n="84" d="100"/>
          <a:sy n="84" d="100"/>
        </p:scale>
        <p:origin x="1699" y="62"/>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C3D666E-2CDD-44A5-B8AF-C513ADF68292}"/>
    <pc:docChg chg="modSld">
      <pc:chgData name="" userId="" providerId="" clId="Web-{3C3D666E-2CDD-44A5-B8AF-C513ADF68292}" dt="2019-12-02T09:03:02.158" v="1" actId="1076"/>
      <pc:docMkLst>
        <pc:docMk/>
      </pc:docMkLst>
      <pc:sldChg chg="modSp">
        <pc:chgData name="" userId="" providerId="" clId="Web-{3C3D666E-2CDD-44A5-B8AF-C513ADF68292}" dt="2019-12-02T09:03:02.158" v="1" actId="1076"/>
        <pc:sldMkLst>
          <pc:docMk/>
          <pc:sldMk cId="3827868806" sldId="277"/>
        </pc:sldMkLst>
        <pc:spChg chg="mod">
          <ac:chgData name="" userId="" providerId="" clId="Web-{3C3D666E-2CDD-44A5-B8AF-C513ADF68292}" dt="2019-12-02T09:03:02.158" v="1" actId="1076"/>
          <ac:spMkLst>
            <pc:docMk/>
            <pc:sldMk cId="3827868806" sldId="277"/>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4E04EF-175E-0349-8821-BB1B1B9C96F3}" type="datetimeFigureOut">
              <a:rPr lang="en-US" smtClean="0"/>
              <a:t>12/2/2019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F30899-89D1-9943-BFEE-9EB89DE6F4EF}" type="slidenum">
              <a:rPr lang="en-US" smtClean="0"/>
              <a:t>‹#›</a:t>
            </a:fld>
            <a:endParaRPr lang="en-US"/>
          </a:p>
        </p:txBody>
      </p:sp>
    </p:spTree>
    <p:extLst>
      <p:ext uri="{BB962C8B-B14F-4D97-AF65-F5344CB8AC3E}">
        <p14:creationId xmlns:p14="http://schemas.microsoft.com/office/powerpoint/2010/main" val="1101772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76340F-6C15-0F4A-A82A-C7317FD5A197}" type="datetimeFigureOut">
              <a:rPr lang="en-US" smtClean="0"/>
              <a:t>12/2/2019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939A69-6423-5E40-B271-8C5F76D42AD7}" type="slidenum">
              <a:rPr lang="en-US" smtClean="0"/>
              <a:t>‹#›</a:t>
            </a:fld>
            <a:endParaRPr lang="en-US"/>
          </a:p>
        </p:txBody>
      </p:sp>
    </p:spTree>
    <p:extLst>
      <p:ext uri="{BB962C8B-B14F-4D97-AF65-F5344CB8AC3E}">
        <p14:creationId xmlns:p14="http://schemas.microsoft.com/office/powerpoint/2010/main" val="11190366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2</a:t>
            </a:fld>
            <a:endParaRPr lang="en-US"/>
          </a:p>
        </p:txBody>
      </p:sp>
    </p:spTree>
    <p:extLst>
      <p:ext uri="{BB962C8B-B14F-4D97-AF65-F5344CB8AC3E}">
        <p14:creationId xmlns:p14="http://schemas.microsoft.com/office/powerpoint/2010/main" val="380785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19</a:t>
            </a:fld>
            <a:endParaRPr lang="en-US"/>
          </a:p>
        </p:txBody>
      </p:sp>
    </p:spTree>
    <p:extLst>
      <p:ext uri="{BB962C8B-B14F-4D97-AF65-F5344CB8AC3E}">
        <p14:creationId xmlns:p14="http://schemas.microsoft.com/office/powerpoint/2010/main" val="6015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7</a:t>
            </a:fld>
            <a:endParaRPr lang="en-US"/>
          </a:p>
        </p:txBody>
      </p:sp>
    </p:spTree>
    <p:extLst>
      <p:ext uri="{BB962C8B-B14F-4D97-AF65-F5344CB8AC3E}">
        <p14:creationId xmlns:p14="http://schemas.microsoft.com/office/powerpoint/2010/main" val="185674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8</a:t>
            </a:fld>
            <a:endParaRPr lang="en-US"/>
          </a:p>
        </p:txBody>
      </p:sp>
    </p:spTree>
    <p:extLst>
      <p:ext uri="{BB962C8B-B14F-4D97-AF65-F5344CB8AC3E}">
        <p14:creationId xmlns:p14="http://schemas.microsoft.com/office/powerpoint/2010/main" val="157069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9</a:t>
            </a:fld>
            <a:endParaRPr lang="en-US"/>
          </a:p>
        </p:txBody>
      </p:sp>
    </p:spTree>
    <p:extLst>
      <p:ext uri="{BB962C8B-B14F-4D97-AF65-F5344CB8AC3E}">
        <p14:creationId xmlns:p14="http://schemas.microsoft.com/office/powerpoint/2010/main" val="143207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10</a:t>
            </a:fld>
            <a:endParaRPr lang="en-US"/>
          </a:p>
        </p:txBody>
      </p:sp>
    </p:spTree>
    <p:extLst>
      <p:ext uri="{BB962C8B-B14F-4D97-AF65-F5344CB8AC3E}">
        <p14:creationId xmlns:p14="http://schemas.microsoft.com/office/powerpoint/2010/main" val="2095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14</a:t>
            </a:fld>
            <a:endParaRPr lang="en-US"/>
          </a:p>
        </p:txBody>
      </p:sp>
    </p:spTree>
    <p:extLst>
      <p:ext uri="{BB962C8B-B14F-4D97-AF65-F5344CB8AC3E}">
        <p14:creationId xmlns:p14="http://schemas.microsoft.com/office/powerpoint/2010/main" val="104098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15</a:t>
            </a:fld>
            <a:endParaRPr lang="en-US"/>
          </a:p>
        </p:txBody>
      </p:sp>
    </p:spTree>
    <p:extLst>
      <p:ext uri="{BB962C8B-B14F-4D97-AF65-F5344CB8AC3E}">
        <p14:creationId xmlns:p14="http://schemas.microsoft.com/office/powerpoint/2010/main" val="305086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16</a:t>
            </a:fld>
            <a:endParaRPr lang="en-US"/>
          </a:p>
        </p:txBody>
      </p:sp>
    </p:spTree>
    <p:extLst>
      <p:ext uri="{BB962C8B-B14F-4D97-AF65-F5344CB8AC3E}">
        <p14:creationId xmlns:p14="http://schemas.microsoft.com/office/powerpoint/2010/main" val="30253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39A69-6423-5E40-B271-8C5F76D42AD7}" type="slidenum">
              <a:rPr lang="en-US" smtClean="0"/>
              <a:t>18</a:t>
            </a:fld>
            <a:endParaRPr lang="en-US"/>
          </a:p>
        </p:txBody>
      </p:sp>
    </p:spTree>
    <p:extLst>
      <p:ext uri="{BB962C8B-B14F-4D97-AF65-F5344CB8AC3E}">
        <p14:creationId xmlns:p14="http://schemas.microsoft.com/office/powerpoint/2010/main" val="23485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2">
            <a:alpha val="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2162" y="11969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92162" y="15312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110F139-8C6F-5141-9FC7-00B3491FD45C}" type="datetime3">
              <a:rPr lang="ru-RU" smtClean="0"/>
              <a:t>02/12/19</a:t>
            </a:fld>
            <a:endParaRPr lang="en-US"/>
          </a:p>
        </p:txBody>
      </p:sp>
      <p:sp>
        <p:nvSpPr>
          <p:cNvPr id="8" name="Footer Placeholder 7"/>
          <p:cNvSpPr>
            <a:spLocks noGrp="1"/>
          </p:cNvSpPr>
          <p:nvPr>
            <p:ph type="ftr" sz="quarter" idx="11"/>
          </p:nvPr>
        </p:nvSpPr>
        <p:spPr/>
        <p:txBody>
          <a:bodyPr/>
          <a:lstStyle/>
          <a:p>
            <a:r>
              <a:rPr lang="ru-RU" dirty="0"/>
              <a:t>Знание. Опыт. Мастерство.</a:t>
            </a:r>
            <a:endParaRPr lang="en-US" dirty="0"/>
          </a:p>
        </p:txBody>
      </p:sp>
      <p:sp>
        <p:nvSpPr>
          <p:cNvPr id="9" name="Slide Number Placeholder 8"/>
          <p:cNvSpPr>
            <a:spLocks noGrp="1"/>
          </p:cNvSpPr>
          <p:nvPr>
            <p:ph type="sldNum" sz="quarter" idx="12"/>
          </p:nvPr>
        </p:nvSpPr>
        <p:spPr/>
        <p:txBody>
          <a:bodyPr/>
          <a:lstStyle/>
          <a:p>
            <a:fld id="{D809891A-D309-0247-92B5-BD07C36B0836}" type="slidenum">
              <a:rPr lang="en-US" smtClean="0"/>
              <a:t>‹#›</a:t>
            </a:fld>
            <a:endParaRPr lang="en-US"/>
          </a:p>
        </p:txBody>
      </p:sp>
      <p:sp>
        <p:nvSpPr>
          <p:cNvPr id="5" name="Title 4"/>
          <p:cNvSpPr>
            <a:spLocks noGrp="1"/>
          </p:cNvSpPr>
          <p:nvPr>
            <p:ph type="title" hasCustomPrompt="1"/>
          </p:nvPr>
        </p:nvSpPr>
        <p:spPr/>
        <p:txBody>
          <a:bodyPr/>
          <a:lstStyle/>
          <a:p>
            <a:r>
              <a:rPr lang="en-US" dirty="0"/>
              <a:t>contents</a:t>
            </a:r>
          </a:p>
        </p:txBody>
      </p:sp>
      <p:sp>
        <p:nvSpPr>
          <p:cNvPr id="24" name="Text Placeholder 2"/>
          <p:cNvSpPr>
            <a:spLocks noGrp="1"/>
          </p:cNvSpPr>
          <p:nvPr>
            <p:ph type="body" idx="27" hasCustomPrompt="1"/>
          </p:nvPr>
        </p:nvSpPr>
        <p:spPr>
          <a:xfrm>
            <a:off x="539749" y="11969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1.</a:t>
            </a:r>
            <a:endParaRPr lang="en-US" dirty="0"/>
          </a:p>
        </p:txBody>
      </p:sp>
      <p:sp>
        <p:nvSpPr>
          <p:cNvPr id="30" name="Text Placeholder 2"/>
          <p:cNvSpPr>
            <a:spLocks noGrp="1"/>
          </p:cNvSpPr>
          <p:nvPr>
            <p:ph type="body" idx="28"/>
          </p:nvPr>
        </p:nvSpPr>
        <p:spPr>
          <a:xfrm>
            <a:off x="792162" y="24923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Content Placeholder 3"/>
          <p:cNvSpPr>
            <a:spLocks noGrp="1"/>
          </p:cNvSpPr>
          <p:nvPr>
            <p:ph sz="half" idx="29"/>
          </p:nvPr>
        </p:nvSpPr>
        <p:spPr>
          <a:xfrm>
            <a:off x="792162" y="28266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p:cNvSpPr>
            <a:spLocks noGrp="1"/>
          </p:cNvSpPr>
          <p:nvPr>
            <p:ph type="body" idx="30" hasCustomPrompt="1"/>
          </p:nvPr>
        </p:nvSpPr>
        <p:spPr>
          <a:xfrm>
            <a:off x="539749" y="24923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a:t>
            </a:r>
            <a:r>
              <a:rPr lang="ru-RU" dirty="0"/>
              <a:t>.</a:t>
            </a:r>
            <a:endParaRPr lang="en-US" dirty="0"/>
          </a:p>
        </p:txBody>
      </p:sp>
      <p:sp>
        <p:nvSpPr>
          <p:cNvPr id="33" name="Text Placeholder 2"/>
          <p:cNvSpPr>
            <a:spLocks noGrp="1"/>
          </p:cNvSpPr>
          <p:nvPr>
            <p:ph type="body" idx="31"/>
          </p:nvPr>
        </p:nvSpPr>
        <p:spPr>
          <a:xfrm>
            <a:off x="792162" y="3761736"/>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p:cNvSpPr>
            <a:spLocks noGrp="1"/>
          </p:cNvSpPr>
          <p:nvPr>
            <p:ph sz="half" idx="32"/>
          </p:nvPr>
        </p:nvSpPr>
        <p:spPr>
          <a:xfrm>
            <a:off x="792162" y="4095975"/>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p:cNvSpPr>
            <a:spLocks noGrp="1"/>
          </p:cNvSpPr>
          <p:nvPr>
            <p:ph type="body" idx="33" hasCustomPrompt="1"/>
          </p:nvPr>
        </p:nvSpPr>
        <p:spPr>
          <a:xfrm>
            <a:off x="539749" y="3761736"/>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3</a:t>
            </a:r>
            <a:r>
              <a:rPr lang="ru-RU" dirty="0"/>
              <a:t>.</a:t>
            </a:r>
            <a:endParaRPr lang="en-US" dirty="0"/>
          </a:p>
        </p:txBody>
      </p:sp>
      <p:sp>
        <p:nvSpPr>
          <p:cNvPr id="36" name="Text Placeholder 2"/>
          <p:cNvSpPr>
            <a:spLocks noGrp="1"/>
          </p:cNvSpPr>
          <p:nvPr>
            <p:ph type="body" idx="34"/>
          </p:nvPr>
        </p:nvSpPr>
        <p:spPr>
          <a:xfrm>
            <a:off x="792162" y="501332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7" name="Content Placeholder 3"/>
          <p:cNvSpPr>
            <a:spLocks noGrp="1"/>
          </p:cNvSpPr>
          <p:nvPr>
            <p:ph sz="half" idx="35"/>
          </p:nvPr>
        </p:nvSpPr>
        <p:spPr>
          <a:xfrm>
            <a:off x="792162" y="534756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2"/>
          <p:cNvSpPr>
            <a:spLocks noGrp="1"/>
          </p:cNvSpPr>
          <p:nvPr>
            <p:ph type="body" idx="36" hasCustomPrompt="1"/>
          </p:nvPr>
        </p:nvSpPr>
        <p:spPr>
          <a:xfrm>
            <a:off x="539749" y="501332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4</a:t>
            </a:r>
            <a:r>
              <a:rPr lang="ru-RU" dirty="0"/>
              <a:t>.</a:t>
            </a:r>
            <a:endParaRPr lang="en-US" dirty="0"/>
          </a:p>
        </p:txBody>
      </p:sp>
      <p:sp>
        <p:nvSpPr>
          <p:cNvPr id="39" name="Text Placeholder 2"/>
          <p:cNvSpPr>
            <a:spLocks noGrp="1"/>
          </p:cNvSpPr>
          <p:nvPr>
            <p:ph type="body" idx="37"/>
          </p:nvPr>
        </p:nvSpPr>
        <p:spPr>
          <a:xfrm>
            <a:off x="5076826" y="501332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0" name="Content Placeholder 3"/>
          <p:cNvSpPr>
            <a:spLocks noGrp="1"/>
          </p:cNvSpPr>
          <p:nvPr>
            <p:ph sz="half" idx="38"/>
          </p:nvPr>
        </p:nvSpPr>
        <p:spPr>
          <a:xfrm>
            <a:off x="5076826" y="534756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2"/>
          <p:cNvSpPr>
            <a:spLocks noGrp="1"/>
          </p:cNvSpPr>
          <p:nvPr>
            <p:ph type="body" idx="39" hasCustomPrompt="1"/>
          </p:nvPr>
        </p:nvSpPr>
        <p:spPr>
          <a:xfrm>
            <a:off x="4824413" y="501332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8</a:t>
            </a:r>
            <a:r>
              <a:rPr lang="ru-RU" dirty="0"/>
              <a:t>.</a:t>
            </a:r>
            <a:endParaRPr lang="en-US" dirty="0"/>
          </a:p>
        </p:txBody>
      </p:sp>
      <p:sp>
        <p:nvSpPr>
          <p:cNvPr id="42" name="Text Placeholder 2"/>
          <p:cNvSpPr>
            <a:spLocks noGrp="1"/>
          </p:cNvSpPr>
          <p:nvPr>
            <p:ph type="body" idx="40"/>
          </p:nvPr>
        </p:nvSpPr>
        <p:spPr>
          <a:xfrm>
            <a:off x="5076826" y="3752850"/>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3" name="Content Placeholder 3"/>
          <p:cNvSpPr>
            <a:spLocks noGrp="1"/>
          </p:cNvSpPr>
          <p:nvPr>
            <p:ph sz="half" idx="41"/>
          </p:nvPr>
        </p:nvSpPr>
        <p:spPr>
          <a:xfrm>
            <a:off x="5076826" y="4087089"/>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Text Placeholder 2"/>
          <p:cNvSpPr>
            <a:spLocks noGrp="1"/>
          </p:cNvSpPr>
          <p:nvPr>
            <p:ph type="body" idx="42" hasCustomPrompt="1"/>
          </p:nvPr>
        </p:nvSpPr>
        <p:spPr>
          <a:xfrm>
            <a:off x="4824413" y="3752850"/>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7</a:t>
            </a:r>
            <a:r>
              <a:rPr lang="ru-RU" dirty="0"/>
              <a:t>.</a:t>
            </a:r>
            <a:endParaRPr lang="en-US" dirty="0"/>
          </a:p>
        </p:txBody>
      </p:sp>
      <p:sp>
        <p:nvSpPr>
          <p:cNvPr id="45" name="Text Placeholder 2"/>
          <p:cNvSpPr>
            <a:spLocks noGrp="1"/>
          </p:cNvSpPr>
          <p:nvPr>
            <p:ph type="body" idx="43"/>
          </p:nvPr>
        </p:nvSpPr>
        <p:spPr>
          <a:xfrm>
            <a:off x="5076826" y="24923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6" name="Content Placeholder 3"/>
          <p:cNvSpPr>
            <a:spLocks noGrp="1"/>
          </p:cNvSpPr>
          <p:nvPr>
            <p:ph sz="half" idx="44"/>
          </p:nvPr>
        </p:nvSpPr>
        <p:spPr>
          <a:xfrm>
            <a:off x="5076826" y="28266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2"/>
          <p:cNvSpPr>
            <a:spLocks noGrp="1"/>
          </p:cNvSpPr>
          <p:nvPr>
            <p:ph type="body" idx="45" hasCustomPrompt="1"/>
          </p:nvPr>
        </p:nvSpPr>
        <p:spPr>
          <a:xfrm>
            <a:off x="4824413" y="24923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6</a:t>
            </a:r>
            <a:r>
              <a:rPr lang="ru-RU" dirty="0"/>
              <a:t>.</a:t>
            </a:r>
            <a:endParaRPr lang="en-US" dirty="0"/>
          </a:p>
        </p:txBody>
      </p:sp>
      <p:sp>
        <p:nvSpPr>
          <p:cNvPr id="48" name="Text Placeholder 2"/>
          <p:cNvSpPr>
            <a:spLocks noGrp="1"/>
          </p:cNvSpPr>
          <p:nvPr>
            <p:ph type="body" idx="46"/>
          </p:nvPr>
        </p:nvSpPr>
        <p:spPr>
          <a:xfrm>
            <a:off x="5076826" y="11969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9" name="Content Placeholder 3"/>
          <p:cNvSpPr>
            <a:spLocks noGrp="1"/>
          </p:cNvSpPr>
          <p:nvPr>
            <p:ph sz="half" idx="47"/>
          </p:nvPr>
        </p:nvSpPr>
        <p:spPr>
          <a:xfrm>
            <a:off x="5076826" y="15312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Text Placeholder 2"/>
          <p:cNvSpPr>
            <a:spLocks noGrp="1"/>
          </p:cNvSpPr>
          <p:nvPr>
            <p:ph type="body" idx="48" hasCustomPrompt="1"/>
          </p:nvPr>
        </p:nvSpPr>
        <p:spPr>
          <a:xfrm>
            <a:off x="4824413" y="11969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5</a:t>
            </a:r>
            <a:r>
              <a:rPr lang="ru-RU" dirty="0"/>
              <a:t>.</a:t>
            </a:r>
            <a:endParaRPr lang="en-US" dirty="0"/>
          </a:p>
        </p:txBody>
      </p:sp>
    </p:spTree>
    <p:extLst>
      <p:ext uri="{BB962C8B-B14F-4D97-AF65-F5344CB8AC3E}">
        <p14:creationId xmlns:p14="http://schemas.microsoft.com/office/powerpoint/2010/main" val="193487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750" y="1849729"/>
            <a:ext cx="8064500" cy="1333499"/>
          </a:xfrm>
        </p:spPr>
        <p:txBody>
          <a:bodyPr lIns="0" tIns="0" rIns="0" bIns="0" anchor="t" anchorCtr="0"/>
          <a:lstStyle>
            <a:lvl1pPr algn="l">
              <a:lnSpc>
                <a:spcPts val="4000"/>
              </a:lnSpc>
              <a:defRPr sz="3800" b="1" i="0" cap="all" spc="10" baseline="0">
                <a:solidFill>
                  <a:schemeClr val="bg2"/>
                </a:solidFill>
                <a:latin typeface="Arial"/>
              </a:defRPr>
            </a:lvl1pPr>
          </a:lstStyle>
          <a:p>
            <a:r>
              <a:rPr lang="ru-RU" dirty="0"/>
              <a:t>Заголовок презентации,</a:t>
            </a:r>
            <a:br>
              <a:rPr lang="ru-RU" dirty="0"/>
            </a:br>
            <a:r>
              <a:rPr lang="ru-RU" dirty="0"/>
              <a:t>несколько строк</a:t>
            </a:r>
            <a:r>
              <a:rPr lang="en-US" dirty="0"/>
              <a:t> 38 </a:t>
            </a:r>
            <a:r>
              <a:rPr lang="en-US" dirty="0" err="1"/>
              <a:t>pt</a:t>
            </a:r>
            <a:endParaRPr lang="en-US" dirty="0"/>
          </a:p>
        </p:txBody>
      </p:sp>
      <p:sp>
        <p:nvSpPr>
          <p:cNvPr id="3" name="Subtitle 2"/>
          <p:cNvSpPr>
            <a:spLocks noGrp="1"/>
          </p:cNvSpPr>
          <p:nvPr>
            <p:ph type="subTitle" idx="1" hasCustomPrompt="1"/>
          </p:nvPr>
        </p:nvSpPr>
        <p:spPr>
          <a:xfrm>
            <a:off x="539750" y="3752850"/>
            <a:ext cx="8064500" cy="508000"/>
          </a:xfrm>
        </p:spPr>
        <p:txBody>
          <a:bodyPr lIns="0" tIns="0" rIns="0" bIns="0">
            <a:normAutofit/>
          </a:bodyPr>
          <a:lstStyle>
            <a:lvl1pPr marL="0" indent="0" algn="l">
              <a:buNone/>
              <a:defRPr sz="1600" cap="all" spc="1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Подзаголовок</a:t>
            </a:r>
            <a:endParaRPr lang="en-US" dirty="0"/>
          </a:p>
        </p:txBody>
      </p:sp>
      <p:sp>
        <p:nvSpPr>
          <p:cNvPr id="8" name="Subtitle 2"/>
          <p:cNvSpPr txBox="1">
            <a:spLocks/>
          </p:cNvSpPr>
          <p:nvPr userDrawn="1"/>
        </p:nvSpPr>
        <p:spPr>
          <a:xfrm>
            <a:off x="5831704" y="6213697"/>
            <a:ext cx="2772546" cy="330200"/>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kern="1200" cap="all" spc="10">
                <a:solidFill>
                  <a:schemeClr val="bg2"/>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000" spc="30" dirty="0" err="1"/>
              <a:t>www.tn.ru</a:t>
            </a:r>
            <a:endParaRPr lang="en-US" sz="1000" spc="30" dirty="0"/>
          </a:p>
        </p:txBody>
      </p:sp>
      <p:sp>
        <p:nvSpPr>
          <p:cNvPr id="9" name="Subtitle 2"/>
          <p:cNvSpPr txBox="1">
            <a:spLocks/>
          </p:cNvSpPr>
          <p:nvPr userDrawn="1"/>
        </p:nvSpPr>
        <p:spPr>
          <a:xfrm>
            <a:off x="539750" y="6219108"/>
            <a:ext cx="3352799" cy="330200"/>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kern="1200" cap="all" spc="10">
                <a:solidFill>
                  <a:schemeClr val="bg2"/>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ru-RU" sz="1000" spc="30" dirty="0"/>
              <a:t>Знание. Опыт. Мастерство.</a:t>
            </a:r>
            <a:endParaRPr lang="en-US" sz="1000" spc="30" dirty="0"/>
          </a:p>
        </p:txBody>
      </p:sp>
    </p:spTree>
    <p:extLst>
      <p:ext uri="{BB962C8B-B14F-4D97-AF65-F5344CB8AC3E}">
        <p14:creationId xmlns:p14="http://schemas.microsoft.com/office/powerpoint/2010/main" val="3222568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39750" y="4365625"/>
            <a:ext cx="8064500" cy="866775"/>
          </a:xfrm>
        </p:spPr>
        <p:txBody>
          <a:bodyPr lIns="0" tIns="0" rIns="0" bIns="0" anchor="t" anchorCtr="0">
            <a:normAutofit/>
          </a:bodyPr>
          <a:lstStyle>
            <a:lvl1pPr algn="l">
              <a:lnSpc>
                <a:spcPts val="3200"/>
              </a:lnSpc>
              <a:defRPr sz="3200" b="1" i="0" cap="all" spc="10" baseline="0">
                <a:solidFill>
                  <a:schemeClr val="bg2"/>
                </a:solidFill>
                <a:latin typeface="Arial"/>
              </a:defRPr>
            </a:lvl1pPr>
          </a:lstStyle>
          <a:p>
            <a:r>
              <a:rPr lang="ru-RU" dirty="0"/>
              <a:t>Заголовок презентации,</a:t>
            </a:r>
            <a:br>
              <a:rPr lang="ru-RU" dirty="0"/>
            </a:br>
            <a:r>
              <a:rPr lang="ru-RU" dirty="0"/>
              <a:t>несколько строк</a:t>
            </a:r>
            <a:r>
              <a:rPr lang="en-US" dirty="0"/>
              <a:t> 3</a:t>
            </a:r>
            <a:r>
              <a:rPr lang="ru-RU" dirty="0"/>
              <a:t>2</a:t>
            </a:r>
            <a:r>
              <a:rPr lang="en-US" dirty="0"/>
              <a:t> </a:t>
            </a:r>
            <a:r>
              <a:rPr lang="en-US" dirty="0" err="1"/>
              <a:t>pt</a:t>
            </a:r>
            <a:endParaRPr lang="en-US" dirty="0"/>
          </a:p>
        </p:txBody>
      </p:sp>
      <p:sp>
        <p:nvSpPr>
          <p:cNvPr id="8" name="Subtitle 2"/>
          <p:cNvSpPr txBox="1">
            <a:spLocks/>
          </p:cNvSpPr>
          <p:nvPr userDrawn="1"/>
        </p:nvSpPr>
        <p:spPr>
          <a:xfrm>
            <a:off x="5831704" y="6213697"/>
            <a:ext cx="2772546" cy="330200"/>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kern="1200" cap="all" spc="10">
                <a:solidFill>
                  <a:schemeClr val="bg2"/>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000" spc="30" dirty="0" err="1"/>
              <a:t>www.tn.ru</a:t>
            </a:r>
            <a:endParaRPr lang="en-US" sz="1000" spc="30" dirty="0"/>
          </a:p>
        </p:txBody>
      </p:sp>
      <p:sp>
        <p:nvSpPr>
          <p:cNvPr id="9" name="Subtitle 2"/>
          <p:cNvSpPr txBox="1">
            <a:spLocks/>
          </p:cNvSpPr>
          <p:nvPr userDrawn="1"/>
        </p:nvSpPr>
        <p:spPr>
          <a:xfrm>
            <a:off x="539750" y="6219108"/>
            <a:ext cx="3352799" cy="330200"/>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kern="1200" cap="all" spc="10">
                <a:solidFill>
                  <a:schemeClr val="bg2"/>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ru-RU" sz="1000" spc="30" dirty="0"/>
              <a:t>Знание. Опыт. Мастерство.</a:t>
            </a:r>
            <a:endParaRPr lang="en-US" sz="1000" spc="30" dirty="0"/>
          </a:p>
        </p:txBody>
      </p:sp>
    </p:spTree>
    <p:extLst>
      <p:ext uri="{BB962C8B-B14F-4D97-AF65-F5344CB8AC3E}">
        <p14:creationId xmlns:p14="http://schemas.microsoft.com/office/powerpoint/2010/main" val="15834906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750" y="1844676"/>
            <a:ext cx="8064500" cy="1296987"/>
          </a:xfrm>
        </p:spPr>
        <p:txBody>
          <a:bodyPr lIns="0" tIns="0" rIns="0" bIns="0" anchor="t" anchorCtr="0"/>
          <a:lstStyle>
            <a:lvl1pPr algn="l">
              <a:lnSpc>
                <a:spcPts val="4000"/>
              </a:lnSpc>
              <a:defRPr sz="3800" b="1" i="0" cap="all" spc="10">
                <a:solidFill>
                  <a:schemeClr val="bg2"/>
                </a:solidFill>
                <a:latin typeface="Arial"/>
              </a:defRPr>
            </a:lvl1pPr>
          </a:lstStyle>
          <a:p>
            <a:r>
              <a:rPr lang="ru-RU" dirty="0"/>
              <a:t>Благодарность</a:t>
            </a:r>
            <a:r>
              <a:rPr lang="en-US" dirty="0"/>
              <a:t> 38 </a:t>
            </a:r>
            <a:r>
              <a:rPr lang="en-US" dirty="0" err="1"/>
              <a:t>pt</a:t>
            </a:r>
            <a:endParaRPr lang="en-US" dirty="0"/>
          </a:p>
        </p:txBody>
      </p:sp>
      <p:sp>
        <p:nvSpPr>
          <p:cNvPr id="3" name="Subtitle 2"/>
          <p:cNvSpPr>
            <a:spLocks noGrp="1"/>
          </p:cNvSpPr>
          <p:nvPr>
            <p:ph type="subTitle" idx="1" hasCustomPrompt="1"/>
          </p:nvPr>
        </p:nvSpPr>
        <p:spPr>
          <a:xfrm>
            <a:off x="539750" y="3757612"/>
            <a:ext cx="3790950" cy="1801813"/>
          </a:xfrm>
        </p:spPr>
        <p:txBody>
          <a:bodyPr lIns="0" tIns="0" rIns="0" bIns="0">
            <a:normAutofit/>
          </a:bodyPr>
          <a:lstStyle>
            <a:lvl1pPr marL="0" indent="0" algn="l">
              <a:buNone/>
              <a:defRPr sz="1200" cap="none" spc="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Адресный блок</a:t>
            </a:r>
            <a:endParaRPr lang="en-US" dirty="0"/>
          </a:p>
        </p:txBody>
      </p:sp>
      <p:sp>
        <p:nvSpPr>
          <p:cNvPr id="8" name="Subtitle 2"/>
          <p:cNvSpPr txBox="1">
            <a:spLocks/>
          </p:cNvSpPr>
          <p:nvPr userDrawn="1"/>
        </p:nvSpPr>
        <p:spPr>
          <a:xfrm>
            <a:off x="5832475" y="6213475"/>
            <a:ext cx="2772546" cy="330200"/>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kern="1200" cap="all" spc="10">
                <a:solidFill>
                  <a:schemeClr val="bg2"/>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000" spc="50" dirty="0"/>
              <a:t>8 800 200 05 65</a:t>
            </a:r>
          </a:p>
          <a:p>
            <a:pPr algn="r">
              <a:spcBef>
                <a:spcPts val="0"/>
              </a:spcBef>
            </a:pPr>
            <a:r>
              <a:rPr lang="en-US" sz="430" b="0" i="0" spc="30" dirty="0" err="1">
                <a:latin typeface="Arial Narrow"/>
                <a:cs typeface="Arial Narrow"/>
              </a:rPr>
              <a:t>П</a:t>
            </a:r>
            <a:r>
              <a:rPr lang="ru-RU" sz="430" b="0" i="0" spc="30" dirty="0" err="1">
                <a:latin typeface="Arial Narrow"/>
                <a:cs typeface="Arial Narrow"/>
              </a:rPr>
              <a:t>рофессионадьные</a:t>
            </a:r>
            <a:r>
              <a:rPr lang="ru-RU" sz="430" b="0" i="0" spc="30" baseline="0" dirty="0">
                <a:latin typeface="Arial Narrow"/>
                <a:cs typeface="Arial Narrow"/>
              </a:rPr>
              <a:t> консультации</a:t>
            </a:r>
            <a:endParaRPr lang="en-US" sz="430" b="0" i="0" spc="30" dirty="0">
              <a:latin typeface="Arial Narrow"/>
              <a:cs typeface="Arial Narrow"/>
            </a:endParaRPr>
          </a:p>
        </p:txBody>
      </p:sp>
      <p:sp>
        <p:nvSpPr>
          <p:cNvPr id="9" name="Subtitle 2"/>
          <p:cNvSpPr txBox="1">
            <a:spLocks/>
          </p:cNvSpPr>
          <p:nvPr userDrawn="1"/>
        </p:nvSpPr>
        <p:spPr>
          <a:xfrm>
            <a:off x="539750" y="6213475"/>
            <a:ext cx="3352799" cy="330200"/>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kern="1200" cap="all" spc="10">
                <a:solidFill>
                  <a:schemeClr val="bg2"/>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000" spc="30" dirty="0" err="1"/>
              <a:t>www.tn.ru</a:t>
            </a:r>
            <a:endParaRPr lang="en-US" sz="1000" spc="30" dirty="0"/>
          </a:p>
        </p:txBody>
      </p:sp>
      <p:sp>
        <p:nvSpPr>
          <p:cNvPr id="5" name="Text Placeholder 4"/>
          <p:cNvSpPr>
            <a:spLocks noGrp="1"/>
          </p:cNvSpPr>
          <p:nvPr>
            <p:ph type="body" sz="quarter" idx="10" hasCustomPrompt="1"/>
          </p:nvPr>
        </p:nvSpPr>
        <p:spPr>
          <a:xfrm>
            <a:off x="4826000" y="3759199"/>
            <a:ext cx="3778250" cy="1820333"/>
          </a:xfrm>
        </p:spPr>
        <p:txBody>
          <a:bodyPr/>
          <a:lstStyle>
            <a:lvl1pPr marL="0" indent="0">
              <a:buNone/>
              <a:defRPr>
                <a:solidFill>
                  <a:schemeClr val="bg2"/>
                </a:solidFill>
              </a:defRPr>
            </a:lvl1pPr>
          </a:lstStyle>
          <a:p>
            <a:pPr lvl="0"/>
            <a:r>
              <a:rPr lang="ru-RU" dirty="0"/>
              <a:t>Адресный блок</a:t>
            </a:r>
          </a:p>
        </p:txBody>
      </p:sp>
    </p:spTree>
    <p:extLst>
      <p:ext uri="{BB962C8B-B14F-4D97-AF65-F5344CB8AC3E}">
        <p14:creationId xmlns:p14="http://schemas.microsoft.com/office/powerpoint/2010/main" val="353543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9750" y="1844675"/>
            <a:ext cx="8064500" cy="2514600"/>
          </a:xfrm>
        </p:spPr>
        <p:txBody>
          <a:bodyPr anchor="t" anchorCtr="0">
            <a:normAutofit/>
          </a:bodyPr>
          <a:lstStyle>
            <a:lvl1pPr marL="0" indent="0">
              <a:lnSpc>
                <a:spcPts val="4000"/>
              </a:lnSpc>
              <a:spcBef>
                <a:spcPts val="0"/>
              </a:spcBef>
              <a:buNone/>
              <a:defRPr sz="3800" b="1" i="0" cap="all" spc="1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Заголовок </a:t>
            </a:r>
          </a:p>
          <a:p>
            <a:pPr lvl="0"/>
            <a:r>
              <a:rPr lang="ru-RU" dirty="0"/>
              <a:t>Раздела</a:t>
            </a:r>
            <a:r>
              <a:rPr lang="en-US" dirty="0"/>
              <a:t> 38 </a:t>
            </a:r>
            <a:r>
              <a:rPr lang="en-US" dirty="0" err="1"/>
              <a:t>pt</a:t>
            </a:r>
            <a:endParaRPr lang="en-US" dirty="0"/>
          </a:p>
        </p:txBody>
      </p:sp>
      <p:sp>
        <p:nvSpPr>
          <p:cNvPr id="4" name="Date Placeholder 3"/>
          <p:cNvSpPr>
            <a:spLocks noGrp="1"/>
          </p:cNvSpPr>
          <p:nvPr>
            <p:ph type="dt" sz="half" idx="10"/>
          </p:nvPr>
        </p:nvSpPr>
        <p:spPr>
          <a:xfrm>
            <a:off x="5618313" y="6152091"/>
            <a:ext cx="2985937" cy="220850"/>
          </a:xfrm>
          <a:prstGeom prst="rect">
            <a:avLst/>
          </a:prstGeom>
        </p:spPr>
        <p:txBody>
          <a:bodyPr/>
          <a:lstStyle>
            <a:lvl1pPr algn="r">
              <a:defRPr sz="1000">
                <a:solidFill>
                  <a:schemeClr val="bg2"/>
                </a:solidFill>
              </a:defRPr>
            </a:lvl1pPr>
          </a:lstStyle>
          <a:p>
            <a:fld id="{72C11684-2689-CD40-B231-12B9BED0CED2}" type="datetime3">
              <a:rPr lang="ru-RU" smtClean="0"/>
              <a:pPr/>
              <a:t>02/12/19</a:t>
            </a:fld>
            <a:endParaRPr lang="en-US" dirty="0"/>
          </a:p>
        </p:txBody>
      </p:sp>
      <p:sp>
        <p:nvSpPr>
          <p:cNvPr id="5" name="Footer Placeholder 4"/>
          <p:cNvSpPr>
            <a:spLocks noGrp="1"/>
          </p:cNvSpPr>
          <p:nvPr>
            <p:ph type="ftr" sz="quarter" idx="11"/>
          </p:nvPr>
        </p:nvSpPr>
        <p:spPr>
          <a:xfrm>
            <a:off x="539750" y="6152091"/>
            <a:ext cx="3625476" cy="220850"/>
          </a:xfrm>
          <a:prstGeom prst="rect">
            <a:avLst/>
          </a:prstGeom>
        </p:spPr>
        <p:txBody>
          <a:bodyPr/>
          <a:lstStyle>
            <a:lvl1pPr>
              <a:defRPr sz="1000" cap="all" baseline="0">
                <a:solidFill>
                  <a:schemeClr val="bg2"/>
                </a:solidFill>
                <a:latin typeface="Arial" charset="0"/>
              </a:defRPr>
            </a:lvl1pPr>
          </a:lstStyle>
          <a:p>
            <a:r>
              <a:rPr lang="ru-RU" sz="1000" spc="30" dirty="0"/>
              <a:t>Знание. Опыт. Мастерство.</a:t>
            </a:r>
            <a:endParaRPr lang="en-US" sz="1000" spc="30" dirty="0"/>
          </a:p>
        </p:txBody>
      </p:sp>
    </p:spTree>
    <p:extLst>
      <p:ext uri="{BB962C8B-B14F-4D97-AF65-F5344CB8AC3E}">
        <p14:creationId xmlns:p14="http://schemas.microsoft.com/office/powerpoint/2010/main" val="1973024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hasCustomPrompt="1"/>
          </p:nvPr>
        </p:nvSpPr>
        <p:spPr>
          <a:xfrm>
            <a:off x="4824412" y="1844675"/>
            <a:ext cx="3779837" cy="2514600"/>
          </a:xfrm>
        </p:spPr>
        <p:txBody>
          <a:bodyPr anchor="t" anchorCtr="0">
            <a:normAutofit/>
          </a:bodyPr>
          <a:lstStyle>
            <a:lvl1pPr marL="0" indent="0">
              <a:lnSpc>
                <a:spcPts val="3200"/>
              </a:lnSpc>
              <a:spcBef>
                <a:spcPts val="0"/>
              </a:spcBef>
              <a:buNone/>
              <a:defRPr sz="3200" b="1" i="0" cap="all" spc="1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Заголовок </a:t>
            </a:r>
          </a:p>
          <a:p>
            <a:pPr lvl="0"/>
            <a:r>
              <a:rPr lang="ru-RU" dirty="0"/>
              <a:t>Раздела</a:t>
            </a:r>
            <a:r>
              <a:rPr lang="en-US" dirty="0"/>
              <a:t> 32 </a:t>
            </a:r>
            <a:r>
              <a:rPr lang="en-US" dirty="0" err="1"/>
              <a:t>pt</a:t>
            </a:r>
            <a:endParaRPr lang="en-US" dirty="0"/>
          </a:p>
        </p:txBody>
      </p:sp>
      <p:sp>
        <p:nvSpPr>
          <p:cNvPr id="6" name="Footer Placeholder 4"/>
          <p:cNvSpPr txBox="1">
            <a:spLocks/>
          </p:cNvSpPr>
          <p:nvPr userDrawn="1"/>
        </p:nvSpPr>
        <p:spPr>
          <a:xfrm>
            <a:off x="4824413" y="6152091"/>
            <a:ext cx="3625476" cy="220850"/>
          </a:xfrm>
          <a:prstGeom prst="rect">
            <a:avLst/>
          </a:prstGeom>
        </p:spPr>
        <p:txBody>
          <a:bodyPr vert="horz" lIns="0" tIns="0" rIns="0" bIns="0" rtlCol="0" anchor="b" anchorCtr="0"/>
          <a:lstStyle>
            <a:defPPr>
              <a:defRPr lang="en-US"/>
            </a:defPPr>
            <a:lvl1pPr marL="0" algn="l" defTabSz="457200" rtl="0" eaLnBrk="1" latinLnBrk="0" hangingPunct="1">
              <a:defRPr sz="1000" kern="1200" cap="all" spc="1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dirty="0"/>
              <a:t>Знание. Опыт. Мастерство.</a:t>
            </a:r>
            <a:endParaRPr lang="en-US" dirty="0"/>
          </a:p>
        </p:txBody>
      </p:sp>
    </p:spTree>
    <p:extLst>
      <p:ext uri="{BB962C8B-B14F-4D97-AF65-F5344CB8AC3E}">
        <p14:creationId xmlns:p14="http://schemas.microsoft.com/office/powerpoint/2010/main" val="1321367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2162" y="11969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92162" y="15312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824412" y="6399465"/>
            <a:ext cx="3024187" cy="220850"/>
          </a:xfrm>
          <a:prstGeom prst="rect">
            <a:avLst/>
          </a:prstGeom>
        </p:spPr>
        <p:txBody>
          <a:bodyPr/>
          <a:lstStyle/>
          <a:p>
            <a:fld id="{9110F139-8C6F-5141-9FC7-00B3491FD45C}" type="datetime3">
              <a:rPr lang="ru-RU" smtClean="0"/>
              <a:t>02/12/19</a:t>
            </a:fld>
            <a:endParaRPr lang="en-US"/>
          </a:p>
        </p:txBody>
      </p:sp>
      <p:sp>
        <p:nvSpPr>
          <p:cNvPr id="8" name="Footer Placeholder 7"/>
          <p:cNvSpPr>
            <a:spLocks noGrp="1"/>
          </p:cNvSpPr>
          <p:nvPr>
            <p:ph type="ftr" sz="quarter" idx="11"/>
          </p:nvPr>
        </p:nvSpPr>
        <p:spPr>
          <a:xfrm>
            <a:off x="539750" y="6399465"/>
            <a:ext cx="3790950" cy="220850"/>
          </a:xfrm>
          <a:prstGeom prst="rect">
            <a:avLst/>
          </a:prstGeom>
        </p:spPr>
        <p:txBody>
          <a:bodyPr/>
          <a:lstStyle/>
          <a:p>
            <a:r>
              <a:rPr lang="ru-RU" dirty="0"/>
              <a:t>Знание. Опыт. Мастерство.</a:t>
            </a:r>
            <a:endParaRPr lang="en-US" dirty="0"/>
          </a:p>
        </p:txBody>
      </p:sp>
      <p:sp>
        <p:nvSpPr>
          <p:cNvPr id="9" name="Slide Number Placeholder 8"/>
          <p:cNvSpPr>
            <a:spLocks noGrp="1"/>
          </p:cNvSpPr>
          <p:nvPr>
            <p:ph type="sldNum" sz="quarter" idx="12"/>
          </p:nvPr>
        </p:nvSpPr>
        <p:spPr>
          <a:xfrm>
            <a:off x="8101012" y="6399465"/>
            <a:ext cx="503237" cy="220850"/>
          </a:xfrm>
          <a:prstGeom prst="rect">
            <a:avLst/>
          </a:prstGeom>
        </p:spPr>
        <p:txBody>
          <a:bodyPr/>
          <a:lstStyle/>
          <a:p>
            <a:fld id="{D809891A-D309-0247-92B5-BD07C36B0836}" type="slidenum">
              <a:rPr lang="en-US" smtClean="0"/>
              <a:t>‹#›</a:t>
            </a:fld>
            <a:endParaRPr lang="en-US"/>
          </a:p>
        </p:txBody>
      </p:sp>
      <p:sp>
        <p:nvSpPr>
          <p:cNvPr id="5" name="Title 4"/>
          <p:cNvSpPr>
            <a:spLocks noGrp="1"/>
          </p:cNvSpPr>
          <p:nvPr>
            <p:ph type="title" hasCustomPrompt="1"/>
          </p:nvPr>
        </p:nvSpPr>
        <p:spPr/>
        <p:txBody>
          <a:bodyPr/>
          <a:lstStyle/>
          <a:p>
            <a:r>
              <a:rPr lang="en-US" dirty="0"/>
              <a:t>contents</a:t>
            </a:r>
          </a:p>
        </p:txBody>
      </p:sp>
      <p:sp>
        <p:nvSpPr>
          <p:cNvPr id="24" name="Text Placeholder 2"/>
          <p:cNvSpPr>
            <a:spLocks noGrp="1"/>
          </p:cNvSpPr>
          <p:nvPr>
            <p:ph type="body" idx="27" hasCustomPrompt="1"/>
          </p:nvPr>
        </p:nvSpPr>
        <p:spPr>
          <a:xfrm>
            <a:off x="539749" y="11969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1.</a:t>
            </a:r>
            <a:endParaRPr lang="en-US" dirty="0"/>
          </a:p>
        </p:txBody>
      </p:sp>
      <p:sp>
        <p:nvSpPr>
          <p:cNvPr id="30" name="Text Placeholder 2"/>
          <p:cNvSpPr>
            <a:spLocks noGrp="1"/>
          </p:cNvSpPr>
          <p:nvPr>
            <p:ph type="body" idx="28"/>
          </p:nvPr>
        </p:nvSpPr>
        <p:spPr>
          <a:xfrm>
            <a:off x="792162" y="24923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Content Placeholder 3"/>
          <p:cNvSpPr>
            <a:spLocks noGrp="1"/>
          </p:cNvSpPr>
          <p:nvPr>
            <p:ph sz="half" idx="29"/>
          </p:nvPr>
        </p:nvSpPr>
        <p:spPr>
          <a:xfrm>
            <a:off x="792162" y="28266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p:cNvSpPr>
            <a:spLocks noGrp="1"/>
          </p:cNvSpPr>
          <p:nvPr>
            <p:ph type="body" idx="30" hasCustomPrompt="1"/>
          </p:nvPr>
        </p:nvSpPr>
        <p:spPr>
          <a:xfrm>
            <a:off x="539749" y="24923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a:t>
            </a:r>
            <a:r>
              <a:rPr lang="ru-RU" dirty="0"/>
              <a:t>.</a:t>
            </a:r>
            <a:endParaRPr lang="en-US" dirty="0"/>
          </a:p>
        </p:txBody>
      </p:sp>
      <p:sp>
        <p:nvSpPr>
          <p:cNvPr id="33" name="Text Placeholder 2"/>
          <p:cNvSpPr>
            <a:spLocks noGrp="1"/>
          </p:cNvSpPr>
          <p:nvPr>
            <p:ph type="body" idx="31"/>
          </p:nvPr>
        </p:nvSpPr>
        <p:spPr>
          <a:xfrm>
            <a:off x="792162" y="3761736"/>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p:cNvSpPr>
            <a:spLocks noGrp="1"/>
          </p:cNvSpPr>
          <p:nvPr>
            <p:ph sz="half" idx="32"/>
          </p:nvPr>
        </p:nvSpPr>
        <p:spPr>
          <a:xfrm>
            <a:off x="792162" y="4095975"/>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p:cNvSpPr>
            <a:spLocks noGrp="1"/>
          </p:cNvSpPr>
          <p:nvPr>
            <p:ph type="body" idx="33" hasCustomPrompt="1"/>
          </p:nvPr>
        </p:nvSpPr>
        <p:spPr>
          <a:xfrm>
            <a:off x="539749" y="3761736"/>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3</a:t>
            </a:r>
            <a:r>
              <a:rPr lang="ru-RU" dirty="0"/>
              <a:t>.</a:t>
            </a:r>
            <a:endParaRPr lang="en-US" dirty="0"/>
          </a:p>
        </p:txBody>
      </p:sp>
      <p:sp>
        <p:nvSpPr>
          <p:cNvPr id="36" name="Text Placeholder 2"/>
          <p:cNvSpPr>
            <a:spLocks noGrp="1"/>
          </p:cNvSpPr>
          <p:nvPr>
            <p:ph type="body" idx="34"/>
          </p:nvPr>
        </p:nvSpPr>
        <p:spPr>
          <a:xfrm>
            <a:off x="792162" y="501332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7" name="Content Placeholder 3"/>
          <p:cNvSpPr>
            <a:spLocks noGrp="1"/>
          </p:cNvSpPr>
          <p:nvPr>
            <p:ph sz="half" idx="35"/>
          </p:nvPr>
        </p:nvSpPr>
        <p:spPr>
          <a:xfrm>
            <a:off x="792162" y="534756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2"/>
          <p:cNvSpPr>
            <a:spLocks noGrp="1"/>
          </p:cNvSpPr>
          <p:nvPr>
            <p:ph type="body" idx="36" hasCustomPrompt="1"/>
          </p:nvPr>
        </p:nvSpPr>
        <p:spPr>
          <a:xfrm>
            <a:off x="539749" y="501332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4</a:t>
            </a:r>
            <a:r>
              <a:rPr lang="ru-RU" dirty="0"/>
              <a:t>.</a:t>
            </a:r>
            <a:endParaRPr lang="en-US" dirty="0"/>
          </a:p>
        </p:txBody>
      </p:sp>
      <p:sp>
        <p:nvSpPr>
          <p:cNvPr id="39" name="Text Placeholder 2"/>
          <p:cNvSpPr>
            <a:spLocks noGrp="1"/>
          </p:cNvSpPr>
          <p:nvPr>
            <p:ph type="body" idx="37"/>
          </p:nvPr>
        </p:nvSpPr>
        <p:spPr>
          <a:xfrm>
            <a:off x="5076826" y="501332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0" name="Content Placeholder 3"/>
          <p:cNvSpPr>
            <a:spLocks noGrp="1"/>
          </p:cNvSpPr>
          <p:nvPr>
            <p:ph sz="half" idx="38"/>
          </p:nvPr>
        </p:nvSpPr>
        <p:spPr>
          <a:xfrm>
            <a:off x="5076826" y="534756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2"/>
          <p:cNvSpPr>
            <a:spLocks noGrp="1"/>
          </p:cNvSpPr>
          <p:nvPr>
            <p:ph type="body" idx="39" hasCustomPrompt="1"/>
          </p:nvPr>
        </p:nvSpPr>
        <p:spPr>
          <a:xfrm>
            <a:off x="4824413" y="501332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8</a:t>
            </a:r>
            <a:r>
              <a:rPr lang="ru-RU" dirty="0"/>
              <a:t>.</a:t>
            </a:r>
            <a:endParaRPr lang="en-US" dirty="0"/>
          </a:p>
        </p:txBody>
      </p:sp>
      <p:sp>
        <p:nvSpPr>
          <p:cNvPr id="42" name="Text Placeholder 2"/>
          <p:cNvSpPr>
            <a:spLocks noGrp="1"/>
          </p:cNvSpPr>
          <p:nvPr>
            <p:ph type="body" idx="40"/>
          </p:nvPr>
        </p:nvSpPr>
        <p:spPr>
          <a:xfrm>
            <a:off x="5076826" y="3752850"/>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3" name="Content Placeholder 3"/>
          <p:cNvSpPr>
            <a:spLocks noGrp="1"/>
          </p:cNvSpPr>
          <p:nvPr>
            <p:ph sz="half" idx="41"/>
          </p:nvPr>
        </p:nvSpPr>
        <p:spPr>
          <a:xfrm>
            <a:off x="5076826" y="4087089"/>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Text Placeholder 2"/>
          <p:cNvSpPr>
            <a:spLocks noGrp="1"/>
          </p:cNvSpPr>
          <p:nvPr>
            <p:ph type="body" idx="42" hasCustomPrompt="1"/>
          </p:nvPr>
        </p:nvSpPr>
        <p:spPr>
          <a:xfrm>
            <a:off x="4824413" y="3752850"/>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7</a:t>
            </a:r>
            <a:r>
              <a:rPr lang="ru-RU" dirty="0"/>
              <a:t>.</a:t>
            </a:r>
            <a:endParaRPr lang="en-US" dirty="0"/>
          </a:p>
        </p:txBody>
      </p:sp>
      <p:sp>
        <p:nvSpPr>
          <p:cNvPr id="45" name="Text Placeholder 2"/>
          <p:cNvSpPr>
            <a:spLocks noGrp="1"/>
          </p:cNvSpPr>
          <p:nvPr>
            <p:ph type="body" idx="43"/>
          </p:nvPr>
        </p:nvSpPr>
        <p:spPr>
          <a:xfrm>
            <a:off x="5076826" y="24923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6" name="Content Placeholder 3"/>
          <p:cNvSpPr>
            <a:spLocks noGrp="1"/>
          </p:cNvSpPr>
          <p:nvPr>
            <p:ph sz="half" idx="44"/>
          </p:nvPr>
        </p:nvSpPr>
        <p:spPr>
          <a:xfrm>
            <a:off x="5076826" y="28266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2"/>
          <p:cNvSpPr>
            <a:spLocks noGrp="1"/>
          </p:cNvSpPr>
          <p:nvPr>
            <p:ph type="body" idx="45" hasCustomPrompt="1"/>
          </p:nvPr>
        </p:nvSpPr>
        <p:spPr>
          <a:xfrm>
            <a:off x="4824413" y="24923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6</a:t>
            </a:r>
            <a:r>
              <a:rPr lang="ru-RU" dirty="0"/>
              <a:t>.</a:t>
            </a:r>
            <a:endParaRPr lang="en-US" dirty="0"/>
          </a:p>
        </p:txBody>
      </p:sp>
      <p:sp>
        <p:nvSpPr>
          <p:cNvPr id="48" name="Text Placeholder 2"/>
          <p:cNvSpPr>
            <a:spLocks noGrp="1"/>
          </p:cNvSpPr>
          <p:nvPr>
            <p:ph type="body" idx="46"/>
          </p:nvPr>
        </p:nvSpPr>
        <p:spPr>
          <a:xfrm>
            <a:off x="5076826" y="1196975"/>
            <a:ext cx="3527425" cy="328829"/>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9" name="Content Placeholder 3"/>
          <p:cNvSpPr>
            <a:spLocks noGrp="1"/>
          </p:cNvSpPr>
          <p:nvPr>
            <p:ph sz="half" idx="47"/>
          </p:nvPr>
        </p:nvSpPr>
        <p:spPr>
          <a:xfrm>
            <a:off x="5076826" y="1531214"/>
            <a:ext cx="3527425" cy="961161"/>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Text Placeholder 2"/>
          <p:cNvSpPr>
            <a:spLocks noGrp="1"/>
          </p:cNvSpPr>
          <p:nvPr>
            <p:ph type="body" idx="48" hasCustomPrompt="1"/>
          </p:nvPr>
        </p:nvSpPr>
        <p:spPr>
          <a:xfrm>
            <a:off x="4824413" y="1196975"/>
            <a:ext cx="252413" cy="322262"/>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5</a:t>
            </a:r>
            <a:r>
              <a:rPr lang="ru-RU" dirty="0"/>
              <a:t>.</a:t>
            </a:r>
            <a:endParaRPr lang="en-US" dirty="0"/>
          </a:p>
        </p:txBody>
      </p:sp>
    </p:spTree>
    <p:extLst>
      <p:ext uri="{BB962C8B-B14F-4D97-AF65-F5344CB8AC3E}">
        <p14:creationId xmlns:p14="http://schemas.microsoft.com/office/powerpoint/2010/main" val="87155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chemeClr val="bg2">
            <a:alpha val="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9750" y="1546917"/>
            <a:ext cx="8064500" cy="4761807"/>
          </a:xfrm>
        </p:spPr>
        <p:txBody>
          <a:bodyPr>
            <a:normAutofit/>
          </a:bodyPr>
          <a:lstStyle>
            <a:lvl1pPr marL="285750" indent="-285750" defTabSz="108000">
              <a:spcBef>
                <a:spcPts val="0"/>
              </a:spcBef>
              <a:buFont typeface=".HelveticaNeueDeskInterface-Regular" charset="0"/>
              <a:buChar char="–"/>
              <a:tabLst/>
              <a:defRPr sz="1200"/>
            </a:lvl1pPr>
            <a:lvl2pPr marL="742950" indent="-285750" defTabSz="108000">
              <a:spcBef>
                <a:spcPts val="0"/>
              </a:spcBef>
              <a:buFont typeface=".HelveticaNeueDeskInterface-Regular" charset="0"/>
              <a:buChar char="–"/>
              <a:tabLst/>
              <a:defRPr sz="1200"/>
            </a:lvl2pPr>
            <a:lvl3pPr marL="1200150" indent="-285750" defTabSz="108000">
              <a:spcBef>
                <a:spcPts val="0"/>
              </a:spcBef>
              <a:buFont typeface=".HelveticaNeueDeskInterface-Regular" charset="0"/>
              <a:buChar char="–"/>
              <a:tabLst/>
              <a:defRPr sz="1000"/>
            </a:lvl3pPr>
            <a:lvl4pPr marL="1657350" indent="-285750" defTabSz="108000">
              <a:spcBef>
                <a:spcPts val="0"/>
              </a:spcBef>
              <a:buFont typeface=".HelveticaNeueDeskInterface-Regular" charset="0"/>
              <a:buChar char="–"/>
              <a:tabLst/>
              <a:defRPr sz="800"/>
            </a:lvl4pPr>
            <a:lvl5pPr marL="2114550" indent="-285750" defTabSz="108000">
              <a:spcBef>
                <a:spcPts val="0"/>
              </a:spcBef>
              <a:buFont typeface=".HelveticaNeueDeskInterface-Regular" charset="0"/>
              <a:buChar char="–"/>
              <a:tabLst/>
              <a:defRPr sz="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p:txBody>
          <a:bodyPr/>
          <a:lstStyle>
            <a:lvl1pPr>
              <a:defRPr baseline="0"/>
            </a:lvl1pPr>
          </a:lstStyle>
          <a:p>
            <a:r>
              <a:rPr lang="en-US" dirty="0"/>
              <a:t>One column</a:t>
            </a:r>
          </a:p>
        </p:txBody>
      </p:sp>
      <p:sp>
        <p:nvSpPr>
          <p:cNvPr id="2" name="Date Placeholder 1"/>
          <p:cNvSpPr>
            <a:spLocks noGrp="1"/>
          </p:cNvSpPr>
          <p:nvPr>
            <p:ph type="dt" sz="half" idx="10"/>
          </p:nvPr>
        </p:nvSpPr>
        <p:spPr/>
        <p:txBody>
          <a:bodyPr/>
          <a:lstStyle/>
          <a:p>
            <a:fld id="{34C25A33-515C-3143-A92A-5B5073F02483}" type="datetime3">
              <a:rPr lang="ru-RU" smtClean="0"/>
              <a:t>02/12/19</a:t>
            </a:fld>
            <a:endParaRPr lang="en-US" dirty="0"/>
          </a:p>
        </p:txBody>
      </p:sp>
      <p:sp>
        <p:nvSpPr>
          <p:cNvPr id="6" name="Footer Placeholder 5"/>
          <p:cNvSpPr>
            <a:spLocks noGrp="1"/>
          </p:cNvSpPr>
          <p:nvPr>
            <p:ph type="ftr" sz="quarter" idx="11"/>
          </p:nvPr>
        </p:nvSpPr>
        <p:spPr/>
        <p:txBody>
          <a:bodyPr/>
          <a:lstStyle/>
          <a:p>
            <a:r>
              <a:rPr lang="ru-RU" dirty="0"/>
              <a:t>Знание. Опыт. Мастерство.</a:t>
            </a:r>
            <a:endParaRPr lang="en-US" dirty="0"/>
          </a:p>
        </p:txBody>
      </p:sp>
      <p:sp>
        <p:nvSpPr>
          <p:cNvPr id="10" name="Slide Number Placeholder 9"/>
          <p:cNvSpPr>
            <a:spLocks noGrp="1"/>
          </p:cNvSpPr>
          <p:nvPr>
            <p:ph type="sldNum" sz="quarter" idx="12"/>
          </p:nvPr>
        </p:nvSpPr>
        <p:spPr/>
        <p:txBody>
          <a:bodyPr/>
          <a:lstStyle/>
          <a:p>
            <a:fld id="{D809891A-D309-0247-92B5-BD07C36B0836}" type="slidenum">
              <a:rPr lang="en-US" smtClean="0"/>
              <a:pPr/>
              <a:t>‹#›</a:t>
            </a:fld>
            <a:endParaRPr lang="en-US" dirty="0"/>
          </a:p>
        </p:txBody>
      </p:sp>
      <p:sp>
        <p:nvSpPr>
          <p:cNvPr id="51" name="Content Placeholder 3"/>
          <p:cNvSpPr>
            <a:spLocks noGrp="1"/>
          </p:cNvSpPr>
          <p:nvPr>
            <p:ph sz="half" idx="13"/>
          </p:nvPr>
        </p:nvSpPr>
        <p:spPr>
          <a:xfrm>
            <a:off x="539750" y="1196977"/>
            <a:ext cx="8064500" cy="343066"/>
          </a:xfrm>
        </p:spPr>
        <p:txBody>
          <a:bodyPr>
            <a:normAutofit/>
          </a:bodyPr>
          <a:lstStyle>
            <a:lvl1pPr marL="0" indent="0" defTabSz="108000">
              <a:spcBef>
                <a:spcPts val="0"/>
              </a:spcBef>
              <a:buFont typeface=".HelveticaNeueDeskInterface-Regular" charset="0"/>
              <a:buNone/>
              <a:tabLst/>
              <a:defRPr sz="1400" b="1" i="0" cap="all" baseline="0"/>
            </a:lvl1pPr>
            <a:lvl2pPr marL="742950" indent="-285750" defTabSz="108000">
              <a:spcBef>
                <a:spcPts val="0"/>
              </a:spcBef>
              <a:buFont typeface=".HelveticaNeueDeskInterface-Regular" charset="0"/>
              <a:buChar char="–"/>
              <a:tabLst/>
              <a:defRPr sz="1200"/>
            </a:lvl2pPr>
            <a:lvl3pPr marL="1200150" indent="-285750" defTabSz="108000">
              <a:spcBef>
                <a:spcPts val="0"/>
              </a:spcBef>
              <a:buFont typeface=".HelveticaNeueDeskInterface-Regular" charset="0"/>
              <a:buChar char="–"/>
              <a:tabLst/>
              <a:defRPr sz="1000"/>
            </a:lvl3pPr>
            <a:lvl4pPr marL="1657350" indent="-285750" defTabSz="108000">
              <a:spcBef>
                <a:spcPts val="0"/>
              </a:spcBef>
              <a:buFont typeface=".HelveticaNeueDeskInterface-Regular" charset="0"/>
              <a:buChar char="–"/>
              <a:tabLst/>
              <a:defRPr sz="800"/>
            </a:lvl4pPr>
            <a:lvl5pPr marL="2114550" indent="-285750" defTabSz="108000">
              <a:spcBef>
                <a:spcPts val="0"/>
              </a:spcBef>
              <a:buFont typeface=".HelveticaNeueDeskInterface-Regular" charset="0"/>
              <a:buChar char="–"/>
              <a:tabLst/>
              <a:defRPr sz="8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2060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mpariso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9750" y="1629420"/>
            <a:ext cx="8064500" cy="4677435"/>
          </a:xfrm>
          <a:solidFill>
            <a:schemeClr val="bg2"/>
          </a:solidFill>
        </p:spPr>
        <p:txBody>
          <a:bodyPr lIns="251999" tIns="108000" rIns="216000" bIns="108000">
            <a:normAutofit/>
          </a:bodyPr>
          <a:lstStyle>
            <a:lvl1pPr marL="285750" indent="-285750" defTabSz="108000">
              <a:spcBef>
                <a:spcPts val="0"/>
              </a:spcBef>
              <a:buFont typeface=".HelveticaNeueDeskInterface-Regular" charset="0"/>
              <a:buChar char="–"/>
              <a:tabLst/>
              <a:defRPr sz="1200"/>
            </a:lvl1pPr>
            <a:lvl2pPr marL="742950" indent="-285750" defTabSz="108000">
              <a:spcBef>
                <a:spcPts val="0"/>
              </a:spcBef>
              <a:buFont typeface=".HelveticaNeueDeskInterface-Regular" charset="0"/>
              <a:buChar char="–"/>
              <a:tabLst/>
              <a:defRPr sz="1200"/>
            </a:lvl2pPr>
            <a:lvl3pPr marL="1200150" indent="-285750" defTabSz="108000">
              <a:spcBef>
                <a:spcPts val="0"/>
              </a:spcBef>
              <a:buFont typeface=".HelveticaNeueDeskInterface-Regular" charset="0"/>
              <a:buChar char="–"/>
              <a:tabLst/>
              <a:defRPr sz="1000"/>
            </a:lvl3pPr>
            <a:lvl4pPr marL="1657350" indent="-285750" defTabSz="108000">
              <a:spcBef>
                <a:spcPts val="0"/>
              </a:spcBef>
              <a:buFont typeface=".HelveticaNeueDeskInterface-Regular" charset="0"/>
              <a:buChar char="–"/>
              <a:tabLst/>
              <a:defRPr sz="800"/>
            </a:lvl4pPr>
            <a:lvl5pPr marL="2114550" indent="-285750" defTabSz="108000">
              <a:spcBef>
                <a:spcPts val="0"/>
              </a:spcBef>
              <a:buFont typeface=".HelveticaNeueDeskInterface-Regular" charset="0"/>
              <a:buChar char="–"/>
              <a:tabLst/>
              <a:defRPr sz="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p:txBody>
          <a:bodyPr/>
          <a:lstStyle>
            <a:lvl1pPr>
              <a:defRPr baseline="0"/>
            </a:lvl1pPr>
          </a:lstStyle>
          <a:p>
            <a:r>
              <a:rPr lang="en-US" dirty="0"/>
              <a:t>White blocks</a:t>
            </a:r>
          </a:p>
        </p:txBody>
      </p:sp>
      <p:sp>
        <p:nvSpPr>
          <p:cNvPr id="2" name="Date Placeholder 1"/>
          <p:cNvSpPr>
            <a:spLocks noGrp="1"/>
          </p:cNvSpPr>
          <p:nvPr>
            <p:ph type="dt" sz="half" idx="10"/>
          </p:nvPr>
        </p:nvSpPr>
        <p:spPr/>
        <p:txBody>
          <a:bodyPr/>
          <a:lstStyle/>
          <a:p>
            <a:fld id="{34C25A33-515C-3143-A92A-5B5073F02483}" type="datetime3">
              <a:rPr lang="ru-RU" smtClean="0"/>
              <a:t>02/12/19</a:t>
            </a:fld>
            <a:endParaRPr lang="en-US" dirty="0"/>
          </a:p>
        </p:txBody>
      </p:sp>
      <p:sp>
        <p:nvSpPr>
          <p:cNvPr id="6" name="Footer Placeholder 5"/>
          <p:cNvSpPr>
            <a:spLocks noGrp="1"/>
          </p:cNvSpPr>
          <p:nvPr>
            <p:ph type="ftr" sz="quarter" idx="11"/>
          </p:nvPr>
        </p:nvSpPr>
        <p:spPr/>
        <p:txBody>
          <a:bodyPr/>
          <a:lstStyle/>
          <a:p>
            <a:r>
              <a:rPr lang="ru-RU" dirty="0"/>
              <a:t>Знание. Опыт. Мастерство.</a:t>
            </a:r>
            <a:endParaRPr lang="en-US" dirty="0"/>
          </a:p>
        </p:txBody>
      </p:sp>
      <p:sp>
        <p:nvSpPr>
          <p:cNvPr id="10" name="Slide Number Placeholder 9"/>
          <p:cNvSpPr>
            <a:spLocks noGrp="1"/>
          </p:cNvSpPr>
          <p:nvPr>
            <p:ph type="sldNum" sz="quarter" idx="12"/>
          </p:nvPr>
        </p:nvSpPr>
        <p:spPr/>
        <p:txBody>
          <a:bodyPr/>
          <a:lstStyle/>
          <a:p>
            <a:fld id="{D809891A-D309-0247-92B5-BD07C36B0836}" type="slidenum">
              <a:rPr lang="en-US" smtClean="0"/>
              <a:pPr/>
              <a:t>‹#›</a:t>
            </a:fld>
            <a:endParaRPr lang="en-US" dirty="0"/>
          </a:p>
        </p:txBody>
      </p:sp>
      <p:sp>
        <p:nvSpPr>
          <p:cNvPr id="7" name="Content Placeholder 3"/>
          <p:cNvSpPr>
            <a:spLocks noGrp="1"/>
          </p:cNvSpPr>
          <p:nvPr>
            <p:ph sz="half" idx="13" hasCustomPrompt="1"/>
          </p:nvPr>
        </p:nvSpPr>
        <p:spPr>
          <a:xfrm>
            <a:off x="539750" y="1196976"/>
            <a:ext cx="8064500" cy="433553"/>
          </a:xfrm>
          <a:solidFill>
            <a:schemeClr val="accent1"/>
          </a:solidFill>
        </p:spPr>
        <p:txBody>
          <a:bodyPr lIns="251999" tIns="108000" rIns="216000" bIns="108000">
            <a:spAutoFit/>
          </a:bodyPr>
          <a:lstStyle>
            <a:lvl1pPr marL="0" indent="0" defTabSz="108000">
              <a:spcBef>
                <a:spcPts val="0"/>
              </a:spcBef>
              <a:buFont typeface=".HelveticaNeueDeskInterface-Regular" charset="0"/>
              <a:buNone/>
              <a:tabLst/>
              <a:defRPr sz="1400" b="1" cap="all" spc="10" baseline="0">
                <a:solidFill>
                  <a:schemeClr val="bg2"/>
                </a:solidFill>
              </a:defRPr>
            </a:lvl1pPr>
            <a:lvl2pPr marL="742950" indent="-285750" defTabSz="108000">
              <a:spcBef>
                <a:spcPts val="0"/>
              </a:spcBef>
              <a:buFont typeface=".HelveticaNeueDeskInterface-Regular" charset="0"/>
              <a:buChar char="–"/>
              <a:tabLst/>
              <a:defRPr sz="1400" cap="all" baseline="0">
                <a:solidFill>
                  <a:schemeClr val="bg2"/>
                </a:solidFill>
              </a:defRPr>
            </a:lvl2pPr>
            <a:lvl3pPr marL="1200150" indent="-285750" defTabSz="108000">
              <a:spcBef>
                <a:spcPts val="0"/>
              </a:spcBef>
              <a:buFont typeface=".HelveticaNeueDeskInterface-Regular" charset="0"/>
              <a:buChar char="–"/>
              <a:tabLst/>
              <a:defRPr sz="1400" cap="all" baseline="0">
                <a:solidFill>
                  <a:schemeClr val="bg2"/>
                </a:solidFill>
              </a:defRPr>
            </a:lvl3pPr>
            <a:lvl4pPr marL="1657350" indent="-285750" defTabSz="108000">
              <a:spcBef>
                <a:spcPts val="0"/>
              </a:spcBef>
              <a:buFont typeface=".HelveticaNeueDeskInterface-Regular" charset="0"/>
              <a:buChar char="–"/>
              <a:tabLst/>
              <a:defRPr sz="800">
                <a:solidFill>
                  <a:schemeClr val="bg2"/>
                </a:solidFill>
              </a:defRPr>
            </a:lvl4pPr>
            <a:lvl5pPr marL="2114550" indent="-285750" defTabSz="108000">
              <a:spcBef>
                <a:spcPts val="0"/>
              </a:spcBef>
              <a:buFont typeface=".HelveticaNeueDeskInterface-Regular" charset="0"/>
              <a:buChar char="–"/>
              <a:tabLst/>
              <a:defRPr sz="800">
                <a:solidFill>
                  <a:schemeClr val="bg2"/>
                </a:solidFill>
              </a:defRPr>
            </a:lvl5pPr>
            <a:lvl6pPr>
              <a:defRPr sz="1600"/>
            </a:lvl6pPr>
            <a:lvl7pPr>
              <a:defRPr sz="1600"/>
            </a:lvl7pPr>
            <a:lvl8pPr>
              <a:defRPr sz="1600"/>
            </a:lvl8pPr>
            <a:lvl9pPr>
              <a:defRPr sz="1600"/>
            </a:lvl9pPr>
          </a:lstStyle>
          <a:p>
            <a:pPr lvl="0"/>
            <a:r>
              <a:rPr lang="ru-RU" dirty="0"/>
              <a:t>Заголовок </a:t>
            </a:r>
            <a:endParaRPr lang="en-US" dirty="0"/>
          </a:p>
        </p:txBody>
      </p:sp>
      <p:sp>
        <p:nvSpPr>
          <p:cNvPr id="11" name="Content Placeholder 3"/>
          <p:cNvSpPr>
            <a:spLocks noGrp="1"/>
          </p:cNvSpPr>
          <p:nvPr>
            <p:ph sz="half" idx="14" hasCustomPrompt="1"/>
          </p:nvPr>
        </p:nvSpPr>
        <p:spPr>
          <a:xfrm>
            <a:off x="539750" y="1627178"/>
            <a:ext cx="8064500" cy="433553"/>
          </a:xfrm>
          <a:solidFill>
            <a:schemeClr val="bg2"/>
          </a:solidFill>
          <a:ln>
            <a:noFill/>
          </a:ln>
          <a:effectLst>
            <a:outerShdw blurRad="50800" dist="50800" dir="5400000" algn="ctr" rotWithShape="0">
              <a:srgbClr val="000000">
                <a:alpha val="0"/>
              </a:srgbClr>
            </a:outerShdw>
          </a:effectLst>
        </p:spPr>
        <p:txBody>
          <a:bodyPr lIns="251999" tIns="108000" rIns="216000" bIns="108000">
            <a:spAutoFit/>
          </a:bodyPr>
          <a:lstStyle>
            <a:lvl1pPr marL="0" indent="0" defTabSz="108000">
              <a:spcBef>
                <a:spcPts val="0"/>
              </a:spcBef>
              <a:buFont typeface=".HelveticaNeueDeskInterface-Regular" charset="0"/>
              <a:buNone/>
              <a:tabLst/>
              <a:defRPr sz="1400" b="1" cap="all" spc="10" baseline="0">
                <a:solidFill>
                  <a:schemeClr val="tx1"/>
                </a:solidFill>
              </a:defRPr>
            </a:lvl1pPr>
            <a:lvl2pPr marL="742950" indent="-285750" defTabSz="108000">
              <a:spcBef>
                <a:spcPts val="0"/>
              </a:spcBef>
              <a:buFont typeface=".HelveticaNeueDeskInterface-Regular" charset="0"/>
              <a:buChar char="–"/>
              <a:tabLst/>
              <a:defRPr sz="1400" cap="all" baseline="0">
                <a:solidFill>
                  <a:schemeClr val="bg2"/>
                </a:solidFill>
              </a:defRPr>
            </a:lvl2pPr>
            <a:lvl3pPr marL="1200150" indent="-285750" defTabSz="108000">
              <a:spcBef>
                <a:spcPts val="0"/>
              </a:spcBef>
              <a:buFont typeface=".HelveticaNeueDeskInterface-Regular" charset="0"/>
              <a:buChar char="–"/>
              <a:tabLst/>
              <a:defRPr sz="1400" cap="all" baseline="0">
                <a:solidFill>
                  <a:schemeClr val="bg2"/>
                </a:solidFill>
              </a:defRPr>
            </a:lvl3pPr>
            <a:lvl4pPr marL="1657350" indent="-285750" defTabSz="108000">
              <a:spcBef>
                <a:spcPts val="0"/>
              </a:spcBef>
              <a:buFont typeface=".HelveticaNeueDeskInterface-Regular" charset="0"/>
              <a:buChar char="–"/>
              <a:tabLst/>
              <a:defRPr sz="800">
                <a:solidFill>
                  <a:schemeClr val="bg2"/>
                </a:solidFill>
              </a:defRPr>
            </a:lvl4pPr>
            <a:lvl5pPr marL="2114550" indent="-285750" defTabSz="108000">
              <a:spcBef>
                <a:spcPts val="0"/>
              </a:spcBef>
              <a:buFont typeface=".HelveticaNeueDeskInterface-Regular" charset="0"/>
              <a:buChar char="–"/>
              <a:tabLst/>
              <a:defRPr sz="800">
                <a:solidFill>
                  <a:schemeClr val="bg2"/>
                </a:solidFill>
              </a:defRPr>
            </a:lvl5pPr>
            <a:lvl6pPr>
              <a:defRPr sz="1600"/>
            </a:lvl6pPr>
            <a:lvl7pPr>
              <a:defRPr sz="1600"/>
            </a:lvl7pPr>
            <a:lvl8pPr>
              <a:defRPr sz="1600"/>
            </a:lvl8pPr>
            <a:lvl9pPr>
              <a:defRPr sz="1600"/>
            </a:lvl9pPr>
          </a:lstStyle>
          <a:p>
            <a:pPr lvl="0"/>
            <a:r>
              <a:rPr lang="ru-RU" dirty="0"/>
              <a:t>Заголовок</a:t>
            </a:r>
            <a:endParaRPr lang="en-US" dirty="0"/>
          </a:p>
        </p:txBody>
      </p:sp>
    </p:spTree>
    <p:extLst>
      <p:ext uri="{BB962C8B-B14F-4D97-AF65-F5344CB8AC3E}">
        <p14:creationId xmlns:p14="http://schemas.microsoft.com/office/powerpoint/2010/main" val="194704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mparison">
    <p:bg>
      <p:bgPr>
        <a:solidFill>
          <a:schemeClr val="bg2">
            <a:alpha val="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9750" y="2492375"/>
            <a:ext cx="3779838" cy="3816349"/>
          </a:xfrm>
        </p:spPr>
        <p:txBody>
          <a:bodyPr>
            <a:normAutofit/>
          </a:bodyPr>
          <a:lstStyle>
            <a:lvl1pPr marL="285750" indent="-285750" defTabSz="108000">
              <a:spcBef>
                <a:spcPts val="0"/>
              </a:spcBef>
              <a:buFont typeface=".HelveticaNeueDeskInterface-Regular" charset="0"/>
              <a:buChar char="–"/>
              <a:tabLst/>
              <a:defRPr sz="1200"/>
            </a:lvl1pPr>
            <a:lvl2pPr marL="742950" indent="-285750" defTabSz="108000">
              <a:spcBef>
                <a:spcPts val="0"/>
              </a:spcBef>
              <a:buFont typeface=".HelveticaNeueDeskInterface-Regular" charset="0"/>
              <a:buChar char="–"/>
              <a:tabLst/>
              <a:defRPr sz="1200"/>
            </a:lvl2pPr>
            <a:lvl3pPr marL="1200150" indent="-285750" defTabSz="108000">
              <a:spcBef>
                <a:spcPts val="0"/>
              </a:spcBef>
              <a:buFont typeface=".HelveticaNeueDeskInterface-Regular" charset="0"/>
              <a:buChar char="–"/>
              <a:tabLst/>
              <a:defRPr sz="1000"/>
            </a:lvl3pPr>
            <a:lvl4pPr marL="1657350" indent="-285750" defTabSz="108000">
              <a:spcBef>
                <a:spcPts val="0"/>
              </a:spcBef>
              <a:buFont typeface=".HelveticaNeueDeskInterface-Regular" charset="0"/>
              <a:buChar char="–"/>
              <a:tabLst/>
              <a:defRPr sz="800"/>
            </a:lvl4pPr>
            <a:lvl5pPr marL="2114550" indent="-285750" defTabSz="108000">
              <a:spcBef>
                <a:spcPts val="0"/>
              </a:spcBef>
              <a:buFont typeface=".HelveticaNeueDeskInterface-Regular" charset="0"/>
              <a:buChar char="–"/>
              <a:tabLst/>
              <a:defRPr sz="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p:txBody>
          <a:bodyPr/>
          <a:lstStyle>
            <a:lvl1pPr>
              <a:defRPr baseline="0"/>
            </a:lvl1pPr>
          </a:lstStyle>
          <a:p>
            <a:r>
              <a:rPr lang="en-US" dirty="0"/>
              <a:t>red text</a:t>
            </a:r>
          </a:p>
        </p:txBody>
      </p:sp>
      <p:sp>
        <p:nvSpPr>
          <p:cNvPr id="2" name="Date Placeholder 1"/>
          <p:cNvSpPr>
            <a:spLocks noGrp="1"/>
          </p:cNvSpPr>
          <p:nvPr>
            <p:ph type="dt" sz="half" idx="10"/>
          </p:nvPr>
        </p:nvSpPr>
        <p:spPr/>
        <p:txBody>
          <a:bodyPr/>
          <a:lstStyle/>
          <a:p>
            <a:fld id="{34C25A33-515C-3143-A92A-5B5073F02483}" type="datetime3">
              <a:rPr lang="ru-RU" smtClean="0"/>
              <a:t>02/12/19</a:t>
            </a:fld>
            <a:endParaRPr lang="en-US" dirty="0"/>
          </a:p>
        </p:txBody>
      </p:sp>
      <p:sp>
        <p:nvSpPr>
          <p:cNvPr id="6" name="Footer Placeholder 5"/>
          <p:cNvSpPr>
            <a:spLocks noGrp="1"/>
          </p:cNvSpPr>
          <p:nvPr>
            <p:ph type="ftr" sz="quarter" idx="11"/>
          </p:nvPr>
        </p:nvSpPr>
        <p:spPr/>
        <p:txBody>
          <a:bodyPr/>
          <a:lstStyle/>
          <a:p>
            <a:r>
              <a:rPr lang="ru-RU" dirty="0"/>
              <a:t>Знание. Опыт. Мастерство.</a:t>
            </a:r>
            <a:endParaRPr lang="en-US" dirty="0"/>
          </a:p>
        </p:txBody>
      </p:sp>
      <p:sp>
        <p:nvSpPr>
          <p:cNvPr id="10" name="Slide Number Placeholder 9"/>
          <p:cNvSpPr>
            <a:spLocks noGrp="1"/>
          </p:cNvSpPr>
          <p:nvPr>
            <p:ph type="sldNum" sz="quarter" idx="12"/>
          </p:nvPr>
        </p:nvSpPr>
        <p:spPr/>
        <p:txBody>
          <a:bodyPr/>
          <a:lstStyle/>
          <a:p>
            <a:fld id="{D809891A-D309-0247-92B5-BD07C36B0836}" type="slidenum">
              <a:rPr lang="en-US" smtClean="0"/>
              <a:pPr/>
              <a:t>‹#›</a:t>
            </a:fld>
            <a:endParaRPr lang="en-US" dirty="0"/>
          </a:p>
        </p:txBody>
      </p:sp>
      <p:sp>
        <p:nvSpPr>
          <p:cNvPr id="7" name="Content Placeholder 3"/>
          <p:cNvSpPr>
            <a:spLocks noGrp="1"/>
          </p:cNvSpPr>
          <p:nvPr>
            <p:ph sz="half" idx="13" hasCustomPrompt="1"/>
          </p:nvPr>
        </p:nvSpPr>
        <p:spPr>
          <a:xfrm>
            <a:off x="539750" y="1198564"/>
            <a:ext cx="8064500" cy="1293811"/>
          </a:xfrm>
        </p:spPr>
        <p:txBody>
          <a:bodyPr>
            <a:normAutofit/>
          </a:bodyPr>
          <a:lstStyle>
            <a:lvl1pPr marL="0" indent="0" defTabSz="108000">
              <a:spcBef>
                <a:spcPts val="0"/>
              </a:spcBef>
              <a:buFont typeface=".HelveticaNeueDeskInterface-Regular" charset="0"/>
              <a:buNone/>
              <a:tabLst/>
              <a:defRPr sz="1600">
                <a:solidFill>
                  <a:schemeClr val="accent1"/>
                </a:solidFill>
              </a:defRPr>
            </a:lvl1pPr>
            <a:lvl2pPr marL="742950" indent="-285750" defTabSz="108000">
              <a:spcBef>
                <a:spcPts val="0"/>
              </a:spcBef>
              <a:buFont typeface=".HelveticaNeueDeskInterface-Regular" charset="0"/>
              <a:buChar char="–"/>
              <a:tabLst/>
              <a:defRPr sz="1200"/>
            </a:lvl2pPr>
            <a:lvl3pPr marL="1200150" indent="-285750" defTabSz="108000">
              <a:spcBef>
                <a:spcPts val="0"/>
              </a:spcBef>
              <a:buFont typeface=".HelveticaNeueDeskInterface-Regular" charset="0"/>
              <a:buChar char="–"/>
              <a:tabLst/>
              <a:defRPr sz="1000"/>
            </a:lvl3pPr>
            <a:lvl4pPr marL="1657350" indent="-285750" defTabSz="108000">
              <a:spcBef>
                <a:spcPts val="0"/>
              </a:spcBef>
              <a:buFont typeface=".HelveticaNeueDeskInterface-Regular" charset="0"/>
              <a:buChar char="–"/>
              <a:tabLst/>
              <a:defRPr sz="800"/>
            </a:lvl4pPr>
            <a:lvl5pPr marL="2114550" indent="-285750" defTabSz="108000">
              <a:spcBef>
                <a:spcPts val="0"/>
              </a:spcBef>
              <a:buFont typeface=".HelveticaNeueDeskInterface-Regular" charset="0"/>
              <a:buChar char="–"/>
              <a:tabLst/>
              <a:defRPr sz="800"/>
            </a:lvl5pPr>
            <a:lvl6pPr>
              <a:defRPr sz="1600"/>
            </a:lvl6pPr>
            <a:lvl7pPr>
              <a:defRPr sz="1600"/>
            </a:lvl7pPr>
            <a:lvl8pPr>
              <a:defRPr sz="1600"/>
            </a:lvl8pPr>
            <a:lvl9pPr>
              <a:defRPr sz="16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9" name="Content Placeholder 3"/>
          <p:cNvSpPr>
            <a:spLocks noGrp="1"/>
          </p:cNvSpPr>
          <p:nvPr>
            <p:ph sz="half" idx="15"/>
          </p:nvPr>
        </p:nvSpPr>
        <p:spPr>
          <a:xfrm>
            <a:off x="4824413" y="2492375"/>
            <a:ext cx="3779838" cy="3816349"/>
          </a:xfrm>
        </p:spPr>
        <p:txBody>
          <a:bodyPr>
            <a:normAutofit/>
          </a:bodyPr>
          <a:lstStyle>
            <a:lvl1pPr marL="285750" indent="-285750" defTabSz="108000">
              <a:spcBef>
                <a:spcPts val="0"/>
              </a:spcBef>
              <a:buFont typeface=".HelveticaNeueDeskInterface-Regular" charset="0"/>
              <a:buChar char="–"/>
              <a:tabLst/>
              <a:defRPr sz="1200"/>
            </a:lvl1pPr>
            <a:lvl2pPr marL="742950" indent="-285750" defTabSz="108000">
              <a:spcBef>
                <a:spcPts val="0"/>
              </a:spcBef>
              <a:buFont typeface=".HelveticaNeueDeskInterface-Regular" charset="0"/>
              <a:buChar char="–"/>
              <a:tabLst/>
              <a:defRPr sz="1200"/>
            </a:lvl2pPr>
            <a:lvl3pPr marL="1200150" indent="-285750" defTabSz="108000">
              <a:spcBef>
                <a:spcPts val="0"/>
              </a:spcBef>
              <a:buFont typeface=".HelveticaNeueDeskInterface-Regular" charset="0"/>
              <a:buChar char="–"/>
              <a:tabLst/>
              <a:defRPr sz="1000"/>
            </a:lvl3pPr>
            <a:lvl4pPr marL="1657350" indent="-285750" defTabSz="108000">
              <a:spcBef>
                <a:spcPts val="0"/>
              </a:spcBef>
              <a:buFont typeface=".HelveticaNeueDeskInterface-Regular" charset="0"/>
              <a:buChar char="–"/>
              <a:tabLst/>
              <a:defRPr sz="800"/>
            </a:lvl4pPr>
            <a:lvl5pPr marL="2114550" indent="-285750" defTabSz="108000">
              <a:spcBef>
                <a:spcPts val="0"/>
              </a:spcBef>
              <a:buFont typeface=".HelveticaNeueDeskInterface-Regular" charset="0"/>
              <a:buChar char="–"/>
              <a:tabLst/>
              <a:defRPr sz="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90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mparison">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750" y="1196975"/>
            <a:ext cx="3779838" cy="334256"/>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9750" y="1530877"/>
            <a:ext cx="3779838" cy="4777848"/>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D587167-47CA-E742-96F4-FE1787AB3903}" type="datetime3">
              <a:rPr lang="ru-RU" smtClean="0"/>
              <a:t>02/12/19</a:t>
            </a:fld>
            <a:endParaRPr lang="en-US"/>
          </a:p>
        </p:txBody>
      </p:sp>
      <p:sp>
        <p:nvSpPr>
          <p:cNvPr id="8" name="Footer Placeholder 7"/>
          <p:cNvSpPr>
            <a:spLocks noGrp="1"/>
          </p:cNvSpPr>
          <p:nvPr>
            <p:ph type="ftr" sz="quarter" idx="11"/>
          </p:nvPr>
        </p:nvSpPr>
        <p:spPr/>
        <p:txBody>
          <a:bodyPr/>
          <a:lstStyle/>
          <a:p>
            <a:r>
              <a:rPr lang="ru-RU" dirty="0"/>
              <a:t>Знание. Опыт. Мастерство.</a:t>
            </a:r>
            <a:endParaRPr lang="en-US" dirty="0"/>
          </a:p>
        </p:txBody>
      </p:sp>
      <p:sp>
        <p:nvSpPr>
          <p:cNvPr id="9" name="Slide Number Placeholder 8"/>
          <p:cNvSpPr>
            <a:spLocks noGrp="1"/>
          </p:cNvSpPr>
          <p:nvPr>
            <p:ph type="sldNum" sz="quarter" idx="12"/>
          </p:nvPr>
        </p:nvSpPr>
        <p:spPr/>
        <p:txBody>
          <a:bodyPr/>
          <a:lstStyle/>
          <a:p>
            <a:fld id="{D809891A-D309-0247-92B5-BD07C36B0836}" type="slidenum">
              <a:rPr lang="en-US" smtClean="0"/>
              <a:t>‹#›</a:t>
            </a:fld>
            <a:endParaRPr lang="en-US"/>
          </a:p>
        </p:txBody>
      </p:sp>
      <p:sp>
        <p:nvSpPr>
          <p:cNvPr id="5" name="Title 4"/>
          <p:cNvSpPr>
            <a:spLocks noGrp="1"/>
          </p:cNvSpPr>
          <p:nvPr>
            <p:ph type="title" hasCustomPrompt="1"/>
          </p:nvPr>
        </p:nvSpPr>
        <p:spPr/>
        <p:txBody>
          <a:bodyPr/>
          <a:lstStyle>
            <a:lvl1pPr>
              <a:defRPr/>
            </a:lvl1pPr>
          </a:lstStyle>
          <a:p>
            <a:r>
              <a:rPr lang="en-US" dirty="0"/>
              <a:t>Two columns</a:t>
            </a:r>
          </a:p>
        </p:txBody>
      </p:sp>
      <p:sp>
        <p:nvSpPr>
          <p:cNvPr id="18" name="Text Placeholder 2"/>
          <p:cNvSpPr>
            <a:spLocks noGrp="1"/>
          </p:cNvSpPr>
          <p:nvPr>
            <p:ph type="body" idx="21"/>
          </p:nvPr>
        </p:nvSpPr>
        <p:spPr>
          <a:xfrm>
            <a:off x="4824413" y="1196975"/>
            <a:ext cx="3779837" cy="323116"/>
          </a:xfrm>
        </p:spPr>
        <p:txBody>
          <a:bodyPr anchor="t" anchorCtr="0">
            <a:normAutofit/>
          </a:bodyPr>
          <a:lstStyle>
            <a:lvl1pPr marL="0" indent="0">
              <a:buNone/>
              <a:defRPr sz="1400" b="1" cap="all" spc="10">
                <a:solidFill>
                  <a:srgbClr val="19191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2"/>
          </p:nvPr>
        </p:nvSpPr>
        <p:spPr>
          <a:xfrm>
            <a:off x="4824412" y="1518471"/>
            <a:ext cx="3779837" cy="4790254"/>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158173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12788" y="1964267"/>
            <a:ext cx="3617912" cy="4196821"/>
          </a:xfrm>
        </p:spPr>
        <p:txBody>
          <a:bodyPr>
            <a:normAutofit/>
          </a:bodyPr>
          <a:lstStyle>
            <a:lvl1pPr marL="0" indent="0">
              <a:buNone/>
              <a:defRPr sz="1600" b="1" i="0">
                <a:solidFill>
                  <a:schemeClr val="tx1"/>
                </a:solidFill>
                <a:latin typeface="Arial"/>
                <a:cs typeface="Arial"/>
              </a:defRPr>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7" name="Date Placeholder 6"/>
          <p:cNvSpPr>
            <a:spLocks noGrp="1"/>
          </p:cNvSpPr>
          <p:nvPr>
            <p:ph type="dt" sz="half" idx="10"/>
          </p:nvPr>
        </p:nvSpPr>
        <p:spPr/>
        <p:txBody>
          <a:bodyPr/>
          <a:lstStyle/>
          <a:p>
            <a:fld id="{00077F01-6498-404C-9E95-8D261593F91C}" type="datetime3">
              <a:rPr lang="ru-RU" smtClean="0"/>
              <a:t>02/12/19</a:t>
            </a:fld>
            <a:endParaRPr lang="en-US"/>
          </a:p>
        </p:txBody>
      </p:sp>
      <p:sp>
        <p:nvSpPr>
          <p:cNvPr id="8" name="Footer Placeholder 7"/>
          <p:cNvSpPr>
            <a:spLocks noGrp="1"/>
          </p:cNvSpPr>
          <p:nvPr>
            <p:ph type="ftr" sz="quarter" idx="11"/>
          </p:nvPr>
        </p:nvSpPr>
        <p:spPr/>
        <p:txBody>
          <a:bodyPr/>
          <a:lstStyle/>
          <a:p>
            <a:r>
              <a:rPr lang="ru-RU" dirty="0"/>
              <a:t>Знание. Опыт. Мастерство.</a:t>
            </a:r>
            <a:endParaRPr lang="en-US" dirty="0"/>
          </a:p>
        </p:txBody>
      </p:sp>
      <p:sp>
        <p:nvSpPr>
          <p:cNvPr id="9" name="Slide Number Placeholder 8"/>
          <p:cNvSpPr>
            <a:spLocks noGrp="1"/>
          </p:cNvSpPr>
          <p:nvPr>
            <p:ph type="sldNum" sz="quarter" idx="12"/>
          </p:nvPr>
        </p:nvSpPr>
        <p:spPr/>
        <p:txBody>
          <a:bodyPr/>
          <a:lstStyle/>
          <a:p>
            <a:fld id="{D809891A-D309-0247-92B5-BD07C36B0836}" type="slidenum">
              <a:rPr lang="en-US" smtClean="0"/>
              <a:t>‹#›</a:t>
            </a:fld>
            <a:endParaRPr lang="en-US"/>
          </a:p>
        </p:txBody>
      </p:sp>
      <p:sp>
        <p:nvSpPr>
          <p:cNvPr id="10" name="Text Placeholder 2"/>
          <p:cNvSpPr>
            <a:spLocks noGrp="1"/>
          </p:cNvSpPr>
          <p:nvPr>
            <p:ph type="body" idx="13"/>
          </p:nvPr>
        </p:nvSpPr>
        <p:spPr>
          <a:xfrm>
            <a:off x="4813301" y="1960563"/>
            <a:ext cx="3617912" cy="593724"/>
          </a:xfrm>
        </p:spPr>
        <p:txBody>
          <a:bodyPr anchor="t" anchorCtr="0">
            <a:normAutofit/>
          </a:bodyPr>
          <a:lstStyle>
            <a:lvl1pPr marL="0" indent="0">
              <a:buNone/>
              <a:defRPr sz="1400" b="1" cap="all" spc="1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14"/>
          </p:nvPr>
        </p:nvSpPr>
        <p:spPr>
          <a:xfrm>
            <a:off x="4813300" y="2554288"/>
            <a:ext cx="3617912" cy="3606800"/>
          </a:xfrm>
        </p:spPr>
        <p:txBody>
          <a:bodyPr>
            <a:norm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5121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hasCustomPrompt="1"/>
          </p:nvPr>
        </p:nvSpPr>
        <p:spPr>
          <a:xfrm>
            <a:off x="4824412" y="1844675"/>
            <a:ext cx="3779837" cy="2514600"/>
          </a:xfrm>
        </p:spPr>
        <p:txBody>
          <a:bodyPr anchor="t" anchorCtr="0">
            <a:normAutofit/>
          </a:bodyPr>
          <a:lstStyle>
            <a:lvl1pPr marL="0" indent="0">
              <a:lnSpc>
                <a:spcPts val="3200"/>
              </a:lnSpc>
              <a:spcBef>
                <a:spcPts val="0"/>
              </a:spcBef>
              <a:buNone/>
              <a:defRPr sz="3200" b="1" i="0" cap="all" spc="1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Заголовок </a:t>
            </a:r>
          </a:p>
          <a:p>
            <a:pPr lvl="0"/>
            <a:r>
              <a:rPr lang="ru-RU" dirty="0"/>
              <a:t>Раздела</a:t>
            </a:r>
            <a:r>
              <a:rPr lang="en-US" dirty="0"/>
              <a:t> 32 </a:t>
            </a:r>
            <a:r>
              <a:rPr lang="en-US" dirty="0" err="1"/>
              <a:t>pt</a:t>
            </a:r>
            <a:endParaRPr lang="en-US" dirty="0"/>
          </a:p>
        </p:txBody>
      </p:sp>
      <p:sp>
        <p:nvSpPr>
          <p:cNvPr id="6" name="Footer Placeholder 4"/>
          <p:cNvSpPr txBox="1">
            <a:spLocks/>
          </p:cNvSpPr>
          <p:nvPr userDrawn="1"/>
        </p:nvSpPr>
        <p:spPr>
          <a:xfrm>
            <a:off x="4824413" y="6152091"/>
            <a:ext cx="3625476" cy="220850"/>
          </a:xfrm>
          <a:prstGeom prst="rect">
            <a:avLst/>
          </a:prstGeom>
        </p:spPr>
        <p:txBody>
          <a:bodyPr vert="horz" lIns="0" tIns="0" rIns="0" bIns="0" rtlCol="0" anchor="b" anchorCtr="0"/>
          <a:lstStyle>
            <a:defPPr>
              <a:defRPr lang="en-US"/>
            </a:defPPr>
            <a:lvl1pPr marL="0" algn="l" defTabSz="457200" rtl="0" eaLnBrk="1" latinLnBrk="0" hangingPunct="1">
              <a:defRPr sz="1000" kern="1200" cap="all" spc="1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dirty="0"/>
              <a:t>Знание. Опыт. Мастерство.</a:t>
            </a:r>
            <a:endParaRPr lang="en-US" dirty="0"/>
          </a:p>
        </p:txBody>
      </p:sp>
    </p:spTree>
    <p:extLst>
      <p:ext uri="{BB962C8B-B14F-4D97-AF65-F5344CB8AC3E}">
        <p14:creationId xmlns:p14="http://schemas.microsoft.com/office/powerpoint/2010/main" val="304436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9750" y="1844675"/>
            <a:ext cx="8064500" cy="2514600"/>
          </a:xfrm>
        </p:spPr>
        <p:txBody>
          <a:bodyPr anchor="t" anchorCtr="0">
            <a:normAutofit/>
          </a:bodyPr>
          <a:lstStyle>
            <a:lvl1pPr marL="0" indent="0">
              <a:lnSpc>
                <a:spcPts val="4000"/>
              </a:lnSpc>
              <a:spcBef>
                <a:spcPts val="0"/>
              </a:spcBef>
              <a:buNone/>
              <a:defRPr sz="3800" b="1" i="0" cap="all" spc="1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Заголовок </a:t>
            </a:r>
          </a:p>
          <a:p>
            <a:pPr lvl="0"/>
            <a:r>
              <a:rPr lang="ru-RU" dirty="0"/>
              <a:t>Раздела</a:t>
            </a:r>
            <a:r>
              <a:rPr lang="en-US" dirty="0"/>
              <a:t> 38 </a:t>
            </a:r>
            <a:r>
              <a:rPr lang="en-US" dirty="0" err="1"/>
              <a:t>pt</a:t>
            </a:r>
            <a:endParaRPr lang="en-US" dirty="0"/>
          </a:p>
        </p:txBody>
      </p:sp>
      <p:sp>
        <p:nvSpPr>
          <p:cNvPr id="4" name="Date Placeholder 3"/>
          <p:cNvSpPr>
            <a:spLocks noGrp="1"/>
          </p:cNvSpPr>
          <p:nvPr>
            <p:ph type="dt" sz="half" idx="10"/>
          </p:nvPr>
        </p:nvSpPr>
        <p:spPr>
          <a:xfrm>
            <a:off x="5618313" y="6152091"/>
            <a:ext cx="2985937" cy="220850"/>
          </a:xfrm>
          <a:prstGeom prst="rect">
            <a:avLst/>
          </a:prstGeom>
        </p:spPr>
        <p:txBody>
          <a:bodyPr/>
          <a:lstStyle>
            <a:lvl1pPr algn="r">
              <a:defRPr sz="1000">
                <a:solidFill>
                  <a:schemeClr val="bg2"/>
                </a:solidFill>
              </a:defRPr>
            </a:lvl1pPr>
          </a:lstStyle>
          <a:p>
            <a:fld id="{72C11684-2689-CD40-B231-12B9BED0CED2}" type="datetime3">
              <a:rPr lang="ru-RU" smtClean="0"/>
              <a:pPr/>
              <a:t>02/12/19</a:t>
            </a:fld>
            <a:endParaRPr lang="en-US" dirty="0"/>
          </a:p>
        </p:txBody>
      </p:sp>
      <p:sp>
        <p:nvSpPr>
          <p:cNvPr id="5" name="Footer Placeholder 4"/>
          <p:cNvSpPr>
            <a:spLocks noGrp="1"/>
          </p:cNvSpPr>
          <p:nvPr>
            <p:ph type="ftr" sz="quarter" idx="11"/>
          </p:nvPr>
        </p:nvSpPr>
        <p:spPr>
          <a:xfrm>
            <a:off x="539750" y="6152091"/>
            <a:ext cx="3625476" cy="220850"/>
          </a:xfrm>
          <a:prstGeom prst="rect">
            <a:avLst/>
          </a:prstGeom>
        </p:spPr>
        <p:txBody>
          <a:bodyPr/>
          <a:lstStyle>
            <a:lvl1pPr>
              <a:defRPr sz="1000" cap="all" baseline="0">
                <a:solidFill>
                  <a:schemeClr val="bg2"/>
                </a:solidFill>
                <a:latin typeface="Arial" charset="0"/>
              </a:defRPr>
            </a:lvl1pPr>
          </a:lstStyle>
          <a:p>
            <a:r>
              <a:rPr lang="ru-RU" sz="1000" spc="30" dirty="0"/>
              <a:t>Знание. Опыт. Мастерство.</a:t>
            </a:r>
            <a:endParaRPr lang="en-US" sz="1000" spc="30" dirty="0"/>
          </a:p>
        </p:txBody>
      </p:sp>
    </p:spTree>
    <p:extLst>
      <p:ext uri="{BB962C8B-B14F-4D97-AF65-F5344CB8AC3E}">
        <p14:creationId xmlns:p14="http://schemas.microsoft.com/office/powerpoint/2010/main" val="372755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7F6E5CD8-1F8F-4B47-8A8C-69D5E9F36CD8}" type="slidenum">
              <a:rPr lang="ru-RU"/>
              <a:pPr>
                <a:defRPr/>
              </a:pPr>
              <a:t>‹#›</a:t>
            </a:fld>
            <a:endParaRPr lang="ru-RU"/>
          </a:p>
        </p:txBody>
      </p:sp>
    </p:spTree>
    <p:extLst>
      <p:ext uri="{BB962C8B-B14F-4D97-AF65-F5344CB8AC3E}">
        <p14:creationId xmlns:p14="http://schemas.microsoft.com/office/powerpoint/2010/main" val="1898976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750" y="1196975"/>
            <a:ext cx="8064500" cy="5111750"/>
          </a:xfrm>
          <a:prstGeom prst="rect">
            <a:avLst/>
          </a:prstGeom>
        </p:spPr>
        <p:txBody>
          <a:bodyPr vert="horz" lIns="0" tIns="0" rIns="0" bIns="0" rtlCol="0">
            <a:normAutofit/>
          </a:bodyPr>
          <a:lstStyle/>
          <a:p>
            <a:pPr lvl="0"/>
            <a:r>
              <a:rPr lang="en-US" dirty="0"/>
              <a:t>Click to edit Master text styles</a:t>
            </a:r>
            <a:r>
              <a:rPr lang="ru-RU" dirty="0"/>
              <a:t> </a:t>
            </a:r>
            <a:endParaRPr lang="en-US" dirty="0"/>
          </a:p>
          <a:p>
            <a:pPr lvl="3"/>
            <a:r>
              <a:rPr lang="en-US" dirty="0"/>
              <a:t>Fourth level</a:t>
            </a:r>
          </a:p>
          <a:p>
            <a:pPr lvl="4"/>
            <a:r>
              <a:rPr lang="en-US" dirty="0"/>
              <a:t>Fifth level</a:t>
            </a:r>
            <a:r>
              <a:rPr lang="ru-RU" dirty="0"/>
              <a:t>     </a:t>
            </a:r>
            <a:endParaRPr lang="en-US" dirty="0"/>
          </a:p>
        </p:txBody>
      </p:sp>
      <p:sp>
        <p:nvSpPr>
          <p:cNvPr id="7" name="Footer Placeholder 4"/>
          <p:cNvSpPr txBox="1">
            <a:spLocks/>
          </p:cNvSpPr>
          <p:nvPr userDrawn="1"/>
        </p:nvSpPr>
        <p:spPr>
          <a:xfrm>
            <a:off x="0" y="1"/>
            <a:ext cx="9143999" cy="864357"/>
          </a:xfrm>
          <a:prstGeom prst="rect">
            <a:avLst/>
          </a:prstGeom>
          <a:blipFill dpi="0" rotWithShape="1">
            <a:blip r:embed="rId11"/>
            <a:srcRect/>
            <a:stretch>
              <a:fillRect/>
            </a:stretch>
          </a:blipFill>
        </p:spPr>
        <p:txBody>
          <a:bodyPr vert="horz" lIns="0" tIns="0" rIns="0" bIns="0" rtlCol="0" anchor="b" anchorCtr="0"/>
          <a:lstStyle>
            <a:defPPr>
              <a:defRPr lang="en-US"/>
            </a:defPPr>
            <a:lvl1pPr marL="0" algn="l" defTabSz="457200" rtl="0" eaLnBrk="1" latinLnBrk="0" hangingPunct="1">
              <a:defRPr sz="1000" kern="1200" cap="all" spc="10">
                <a:solidFill>
                  <a:schemeClr val="bg2">
                    <a:lumMod val="50000"/>
                  </a:schemeClr>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endParaRPr lang="en-US" dirty="0"/>
          </a:p>
        </p:txBody>
      </p:sp>
      <p:sp>
        <p:nvSpPr>
          <p:cNvPr id="2" name="Title Placeholder 1"/>
          <p:cNvSpPr>
            <a:spLocks noGrp="1"/>
          </p:cNvSpPr>
          <p:nvPr>
            <p:ph type="title"/>
          </p:nvPr>
        </p:nvSpPr>
        <p:spPr>
          <a:xfrm>
            <a:off x="539750" y="263856"/>
            <a:ext cx="6300788" cy="592791"/>
          </a:xfrm>
          <a:prstGeom prst="rect">
            <a:avLst/>
          </a:prstGeom>
        </p:spPr>
        <p:txBody>
          <a:bodyPr vert="horz" lIns="0" tIns="0" rIns="0" bIns="0" rtlCol="0" anchor="t" anchorCtr="0">
            <a:normAutofit/>
          </a:bodyPr>
          <a:lstStyle/>
          <a:p>
            <a:r>
              <a:rPr lang="en-US" dirty="0"/>
              <a:t>Click to edit Master title style</a:t>
            </a:r>
          </a:p>
        </p:txBody>
      </p:sp>
      <p:sp>
        <p:nvSpPr>
          <p:cNvPr id="8" name="Rectangle 7"/>
          <p:cNvSpPr/>
          <p:nvPr userDrawn="1"/>
        </p:nvSpPr>
        <p:spPr>
          <a:xfrm>
            <a:off x="0" y="6308725"/>
            <a:ext cx="9144000" cy="549275"/>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824412" y="6399465"/>
            <a:ext cx="3024187" cy="220850"/>
          </a:xfrm>
          <a:prstGeom prst="rect">
            <a:avLst/>
          </a:prstGeom>
        </p:spPr>
        <p:txBody>
          <a:bodyPr vert="horz" lIns="0" tIns="0" rIns="0" bIns="0" rtlCol="0" anchor="b" anchorCtr="0"/>
          <a:lstStyle>
            <a:lvl1pPr algn="l">
              <a:defRPr sz="800" cap="all" spc="10">
                <a:solidFill>
                  <a:schemeClr val="bg2">
                    <a:lumMod val="50000"/>
                  </a:schemeClr>
                </a:solidFill>
                <a:latin typeface="Arial"/>
              </a:defRPr>
            </a:lvl1pPr>
          </a:lstStyle>
          <a:p>
            <a:fld id="{4D0F1A69-4C3C-EC4A-AD6D-D882ACF0A094}" type="datetime3">
              <a:rPr lang="ru-RU" smtClean="0"/>
              <a:pPr/>
              <a:t>02/12/19</a:t>
            </a:fld>
            <a:endParaRPr lang="en-US" dirty="0"/>
          </a:p>
        </p:txBody>
      </p:sp>
      <p:sp>
        <p:nvSpPr>
          <p:cNvPr id="5" name="Footer Placeholder 4"/>
          <p:cNvSpPr>
            <a:spLocks noGrp="1"/>
          </p:cNvSpPr>
          <p:nvPr>
            <p:ph type="ftr" sz="quarter" idx="3"/>
          </p:nvPr>
        </p:nvSpPr>
        <p:spPr>
          <a:xfrm>
            <a:off x="539750" y="6399465"/>
            <a:ext cx="3790950" cy="220850"/>
          </a:xfrm>
          <a:prstGeom prst="rect">
            <a:avLst/>
          </a:prstGeom>
        </p:spPr>
        <p:txBody>
          <a:bodyPr vert="horz" lIns="0" tIns="0" rIns="0" bIns="0" rtlCol="0" anchor="b" anchorCtr="0"/>
          <a:lstStyle>
            <a:lvl1pPr algn="l">
              <a:defRPr sz="800" cap="all" spc="10">
                <a:solidFill>
                  <a:schemeClr val="bg2">
                    <a:lumMod val="50000"/>
                  </a:schemeClr>
                </a:solidFill>
                <a:latin typeface="Arial"/>
              </a:defRPr>
            </a:lvl1pPr>
          </a:lstStyle>
          <a:p>
            <a:r>
              <a:rPr lang="ru-RU" dirty="0"/>
              <a:t>Знание. Опыт. Мастерство.</a:t>
            </a:r>
            <a:endParaRPr lang="en-US" dirty="0"/>
          </a:p>
        </p:txBody>
      </p:sp>
      <p:sp>
        <p:nvSpPr>
          <p:cNvPr id="6" name="Slide Number Placeholder 5"/>
          <p:cNvSpPr>
            <a:spLocks noGrp="1"/>
          </p:cNvSpPr>
          <p:nvPr>
            <p:ph type="sldNum" sz="quarter" idx="4"/>
          </p:nvPr>
        </p:nvSpPr>
        <p:spPr>
          <a:xfrm>
            <a:off x="8101012" y="6399465"/>
            <a:ext cx="503237" cy="220850"/>
          </a:xfrm>
          <a:prstGeom prst="rect">
            <a:avLst/>
          </a:prstGeom>
        </p:spPr>
        <p:txBody>
          <a:bodyPr vert="horz" lIns="0" tIns="0" rIns="0" bIns="0" rtlCol="0" anchor="b" anchorCtr="0"/>
          <a:lstStyle>
            <a:lvl1pPr algn="r">
              <a:defRPr sz="800" cap="all" spc="10">
                <a:solidFill>
                  <a:schemeClr val="tx1">
                    <a:tint val="75000"/>
                  </a:schemeClr>
                </a:solidFill>
                <a:latin typeface="Arial"/>
              </a:defRPr>
            </a:lvl1pPr>
          </a:lstStyle>
          <a:p>
            <a:fld id="{D809891A-D309-0247-92B5-BD07C36B0836}" type="slidenum">
              <a:rPr lang="en-US" smtClean="0"/>
              <a:pPr/>
              <a:t>‹#›</a:t>
            </a:fld>
            <a:endParaRPr lang="en-US" dirty="0"/>
          </a:p>
        </p:txBody>
      </p:sp>
    </p:spTree>
    <p:extLst>
      <p:ext uri="{BB962C8B-B14F-4D97-AF65-F5344CB8AC3E}">
        <p14:creationId xmlns:p14="http://schemas.microsoft.com/office/powerpoint/2010/main" val="3209312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Lst>
  <p:hf hdr="0"/>
  <p:txStyles>
    <p:titleStyle>
      <a:lvl1pPr algn="l" defTabSz="457200" rtl="0" eaLnBrk="1" latinLnBrk="0" hangingPunct="1">
        <a:spcBef>
          <a:spcPct val="0"/>
        </a:spcBef>
        <a:buNone/>
        <a:defRPr sz="2200" b="1" i="0" kern="1200" cap="all">
          <a:solidFill>
            <a:schemeClr val="accent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1200" b="0" i="0" kern="1200" cap="none">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1200" b="0" i="0" kern="1200" cap="none">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b="0" i="0" kern="1200" cap="none">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b="0" i="0" kern="1200" cap="none">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b="0" i="0" kern="1200" cap="none">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6" orient="horz" pos="1979">
          <p15:clr>
            <a:srgbClr val="F26B43"/>
          </p15:clr>
        </p15:guide>
        <p15:guide id="9" orient="horz" pos="2364">
          <p15:clr>
            <a:srgbClr val="F26B43"/>
          </p15:clr>
        </p15:guide>
        <p15:guide id="10" orient="horz" pos="3974">
          <p15:clr>
            <a:srgbClr val="F26B43"/>
          </p15:clr>
        </p15:guide>
        <p15:guide id="16" orient="horz" pos="2750">
          <p15:clr>
            <a:srgbClr val="F26B43"/>
          </p15:clr>
        </p15:guide>
        <p15:guide id="17" orient="horz" pos="3158">
          <p15:clr>
            <a:srgbClr val="F26B43"/>
          </p15:clr>
        </p15:guide>
        <p15:guide id="18" orient="horz" pos="3566">
          <p15:clr>
            <a:srgbClr val="F26B43"/>
          </p15:clr>
        </p15:guide>
        <p15:guide id="19" orient="horz" pos="1570">
          <p15:clr>
            <a:srgbClr val="F26B43"/>
          </p15:clr>
        </p15:guide>
        <p15:guide id="20" orient="horz" pos="1162">
          <p15:clr>
            <a:srgbClr val="F26B43"/>
          </p15:clr>
        </p15:guide>
        <p15:guide id="21" orient="horz" pos="754">
          <p15:clr>
            <a:srgbClr val="F26B43"/>
          </p15:clr>
        </p15:guide>
        <p15:guide id="22" orient="horz" pos="346">
          <p15:clr>
            <a:srgbClr val="F26B43"/>
          </p15:clr>
        </p15:guide>
        <p15:guide id="23" pos="2721">
          <p15:clr>
            <a:srgbClr val="F26B43"/>
          </p15:clr>
        </p15:guide>
        <p15:guide id="24" pos="2562">
          <p15:clr>
            <a:srgbClr val="F26B43"/>
          </p15:clr>
        </p15:guide>
        <p15:guide id="25" pos="2404">
          <p15:clr>
            <a:srgbClr val="F26B43"/>
          </p15:clr>
        </p15:guide>
        <p15:guide id="26" pos="2245">
          <p15:clr>
            <a:srgbClr val="F26B43"/>
          </p15:clr>
        </p15:guide>
        <p15:guide id="27" pos="2086">
          <p15:clr>
            <a:srgbClr val="F26B43"/>
          </p15:clr>
        </p15:guide>
        <p15:guide id="28" pos="1927">
          <p15:clr>
            <a:srgbClr val="F26B43"/>
          </p15:clr>
        </p15:guide>
        <p15:guide id="29" pos="1769">
          <p15:clr>
            <a:srgbClr val="F26B43"/>
          </p15:clr>
        </p15:guide>
        <p15:guide id="30" pos="1610">
          <p15:clr>
            <a:srgbClr val="F26B43"/>
          </p15:clr>
        </p15:guide>
        <p15:guide id="31" pos="1451">
          <p15:clr>
            <a:srgbClr val="F26B43"/>
          </p15:clr>
        </p15:guide>
        <p15:guide id="32" pos="1292">
          <p15:clr>
            <a:srgbClr val="F26B43"/>
          </p15:clr>
        </p15:guide>
        <p15:guide id="33" pos="1134">
          <p15:clr>
            <a:srgbClr val="F26B43"/>
          </p15:clr>
        </p15:guide>
        <p15:guide id="34" pos="975">
          <p15:clr>
            <a:srgbClr val="F26B43"/>
          </p15:clr>
        </p15:guide>
        <p15:guide id="35" pos="816">
          <p15:clr>
            <a:srgbClr val="F26B43"/>
          </p15:clr>
        </p15:guide>
        <p15:guide id="36" pos="657">
          <p15:clr>
            <a:srgbClr val="F26B43"/>
          </p15:clr>
        </p15:guide>
        <p15:guide id="37" pos="499">
          <p15:clr>
            <a:srgbClr val="F26B43"/>
          </p15:clr>
        </p15:guide>
        <p15:guide id="38" pos="340">
          <p15:clr>
            <a:srgbClr val="F26B43"/>
          </p15:clr>
        </p15:guide>
        <p15:guide id="39" pos="3039">
          <p15:clr>
            <a:srgbClr val="F26B43"/>
          </p15:clr>
        </p15:guide>
        <p15:guide id="40" pos="3198">
          <p15:clr>
            <a:srgbClr val="F26B43"/>
          </p15:clr>
        </p15:guide>
        <p15:guide id="41" pos="3356">
          <p15:clr>
            <a:srgbClr val="F26B43"/>
          </p15:clr>
        </p15:guide>
        <p15:guide id="42" pos="3515">
          <p15:clr>
            <a:srgbClr val="F26B43"/>
          </p15:clr>
        </p15:guide>
        <p15:guide id="43" pos="3674">
          <p15:clr>
            <a:srgbClr val="F26B43"/>
          </p15:clr>
        </p15:guide>
        <p15:guide id="44" pos="3833">
          <p15:clr>
            <a:srgbClr val="F26B43"/>
          </p15:clr>
        </p15:guide>
        <p15:guide id="45" pos="3991">
          <p15:clr>
            <a:srgbClr val="F26B43"/>
          </p15:clr>
        </p15:guide>
        <p15:guide id="46" pos="4150">
          <p15:clr>
            <a:srgbClr val="F26B43"/>
          </p15:clr>
        </p15:guide>
        <p15:guide id="47" pos="4309">
          <p15:clr>
            <a:srgbClr val="F26B43"/>
          </p15:clr>
        </p15:guide>
        <p15:guide id="48" pos="4468">
          <p15:clr>
            <a:srgbClr val="F26B43"/>
          </p15:clr>
        </p15:guide>
        <p15:guide id="49" pos="4626">
          <p15:clr>
            <a:srgbClr val="F26B43"/>
          </p15:clr>
        </p15:guide>
        <p15:guide id="50" pos="4785">
          <p15:clr>
            <a:srgbClr val="F26B43"/>
          </p15:clr>
        </p15:guide>
        <p15:guide id="51" pos="4944">
          <p15:clr>
            <a:srgbClr val="F26B43"/>
          </p15:clr>
        </p15:guide>
        <p15:guide id="52" pos="5103">
          <p15:clr>
            <a:srgbClr val="F26B43"/>
          </p15:clr>
        </p15:guide>
        <p15:guide id="53" pos="5261">
          <p15:clr>
            <a:srgbClr val="F26B43"/>
          </p15:clr>
        </p15:guide>
        <p15:guide id="54" pos="5420">
          <p15:clr>
            <a:srgbClr val="F26B43"/>
          </p15:clr>
        </p15:guide>
        <p15:guide id="55" orient="horz" pos="41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750" y="1196975"/>
            <a:ext cx="8064500" cy="5111750"/>
          </a:xfrm>
          <a:prstGeom prst="rect">
            <a:avLst/>
          </a:prstGeom>
        </p:spPr>
        <p:txBody>
          <a:bodyPr vert="horz" lIns="0" tIns="0" rIns="0" bIns="0" rtlCol="0">
            <a:normAutofit/>
          </a:bodyPr>
          <a:lstStyle/>
          <a:p>
            <a:pPr lvl="0"/>
            <a:r>
              <a:rPr lang="en-US" dirty="0"/>
              <a:t>Click to edit Master text styles</a:t>
            </a:r>
            <a:r>
              <a:rPr lang="ru-RU" dirty="0"/>
              <a:t> </a:t>
            </a:r>
            <a:endParaRPr lang="en-US" dirty="0"/>
          </a:p>
          <a:p>
            <a:pPr lvl="3"/>
            <a:r>
              <a:rPr lang="en-US" dirty="0"/>
              <a:t>Fourth level</a:t>
            </a:r>
          </a:p>
          <a:p>
            <a:pPr lvl="4"/>
            <a:r>
              <a:rPr lang="en-US" dirty="0"/>
              <a:t>Fifth level</a:t>
            </a:r>
            <a:r>
              <a:rPr lang="ru-RU" dirty="0"/>
              <a:t>     </a:t>
            </a:r>
            <a:endParaRPr lang="en-US" dirty="0"/>
          </a:p>
        </p:txBody>
      </p:sp>
      <p:sp>
        <p:nvSpPr>
          <p:cNvPr id="2" name="Title Placeholder 1"/>
          <p:cNvSpPr>
            <a:spLocks noGrp="1"/>
          </p:cNvSpPr>
          <p:nvPr>
            <p:ph type="title"/>
          </p:nvPr>
        </p:nvSpPr>
        <p:spPr>
          <a:xfrm>
            <a:off x="539750" y="263856"/>
            <a:ext cx="6300788" cy="592791"/>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1641174968"/>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0" r:id="rId3"/>
    <p:sldLayoutId id="2147483674" r:id="rId4"/>
    <p:sldLayoutId id="2147483671" r:id="rId5"/>
    <p:sldLayoutId id="2147483683" r:id="rId6"/>
  </p:sldLayoutIdLst>
  <p:hf hdr="0"/>
  <p:txStyles>
    <p:titleStyle>
      <a:lvl1pPr algn="l" defTabSz="457200" rtl="0" eaLnBrk="1" latinLnBrk="0" hangingPunct="1">
        <a:spcBef>
          <a:spcPct val="0"/>
        </a:spcBef>
        <a:buNone/>
        <a:defRPr sz="2200" b="1" i="0" kern="1200" cap="all">
          <a:solidFill>
            <a:schemeClr val="accent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1200" b="0" i="0" kern="1200" cap="none">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1200" b="0" i="0" kern="1200" cap="none">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b="0" i="0" kern="1200" cap="none">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b="0" i="0" kern="1200" cap="none">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b="0" i="0" kern="1200" cap="none">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6" orient="horz" pos="1979">
          <p15:clr>
            <a:srgbClr val="F26B43"/>
          </p15:clr>
        </p15:guide>
        <p15:guide id="9" orient="horz" pos="2364">
          <p15:clr>
            <a:srgbClr val="F26B43"/>
          </p15:clr>
        </p15:guide>
        <p15:guide id="10" orient="horz" pos="3974">
          <p15:clr>
            <a:srgbClr val="F26B43"/>
          </p15:clr>
        </p15:guide>
        <p15:guide id="16" orient="horz" pos="2750">
          <p15:clr>
            <a:srgbClr val="F26B43"/>
          </p15:clr>
        </p15:guide>
        <p15:guide id="17" orient="horz" pos="3158">
          <p15:clr>
            <a:srgbClr val="F26B43"/>
          </p15:clr>
        </p15:guide>
        <p15:guide id="18" orient="horz" pos="3566">
          <p15:clr>
            <a:srgbClr val="F26B43"/>
          </p15:clr>
        </p15:guide>
        <p15:guide id="19" orient="horz" pos="1570">
          <p15:clr>
            <a:srgbClr val="F26B43"/>
          </p15:clr>
        </p15:guide>
        <p15:guide id="20" orient="horz" pos="1162">
          <p15:clr>
            <a:srgbClr val="F26B43"/>
          </p15:clr>
        </p15:guide>
        <p15:guide id="21" orient="horz" pos="754">
          <p15:clr>
            <a:srgbClr val="F26B43"/>
          </p15:clr>
        </p15:guide>
        <p15:guide id="22" orient="horz" pos="346">
          <p15:clr>
            <a:srgbClr val="F26B43"/>
          </p15:clr>
        </p15:guide>
        <p15:guide id="23" pos="2721">
          <p15:clr>
            <a:srgbClr val="F26B43"/>
          </p15:clr>
        </p15:guide>
        <p15:guide id="24" pos="2562">
          <p15:clr>
            <a:srgbClr val="F26B43"/>
          </p15:clr>
        </p15:guide>
        <p15:guide id="25" pos="2404">
          <p15:clr>
            <a:srgbClr val="F26B43"/>
          </p15:clr>
        </p15:guide>
        <p15:guide id="26" pos="2245">
          <p15:clr>
            <a:srgbClr val="F26B43"/>
          </p15:clr>
        </p15:guide>
        <p15:guide id="27" pos="2086">
          <p15:clr>
            <a:srgbClr val="F26B43"/>
          </p15:clr>
        </p15:guide>
        <p15:guide id="28" pos="1927">
          <p15:clr>
            <a:srgbClr val="F26B43"/>
          </p15:clr>
        </p15:guide>
        <p15:guide id="29" pos="1769">
          <p15:clr>
            <a:srgbClr val="F26B43"/>
          </p15:clr>
        </p15:guide>
        <p15:guide id="30" pos="1610">
          <p15:clr>
            <a:srgbClr val="F26B43"/>
          </p15:clr>
        </p15:guide>
        <p15:guide id="31" pos="1451">
          <p15:clr>
            <a:srgbClr val="F26B43"/>
          </p15:clr>
        </p15:guide>
        <p15:guide id="32" pos="1292">
          <p15:clr>
            <a:srgbClr val="F26B43"/>
          </p15:clr>
        </p15:guide>
        <p15:guide id="33" pos="1134">
          <p15:clr>
            <a:srgbClr val="F26B43"/>
          </p15:clr>
        </p15:guide>
        <p15:guide id="34" pos="975">
          <p15:clr>
            <a:srgbClr val="F26B43"/>
          </p15:clr>
        </p15:guide>
        <p15:guide id="35" pos="816">
          <p15:clr>
            <a:srgbClr val="F26B43"/>
          </p15:clr>
        </p15:guide>
        <p15:guide id="36" pos="657">
          <p15:clr>
            <a:srgbClr val="F26B43"/>
          </p15:clr>
        </p15:guide>
        <p15:guide id="37" pos="499">
          <p15:clr>
            <a:srgbClr val="F26B43"/>
          </p15:clr>
        </p15:guide>
        <p15:guide id="38" pos="340">
          <p15:clr>
            <a:srgbClr val="F26B43"/>
          </p15:clr>
        </p15:guide>
        <p15:guide id="39" pos="3039">
          <p15:clr>
            <a:srgbClr val="F26B43"/>
          </p15:clr>
        </p15:guide>
        <p15:guide id="40" pos="3198">
          <p15:clr>
            <a:srgbClr val="F26B43"/>
          </p15:clr>
        </p15:guide>
        <p15:guide id="41" pos="3356">
          <p15:clr>
            <a:srgbClr val="F26B43"/>
          </p15:clr>
        </p15:guide>
        <p15:guide id="42" pos="3515">
          <p15:clr>
            <a:srgbClr val="F26B43"/>
          </p15:clr>
        </p15:guide>
        <p15:guide id="43" pos="3674">
          <p15:clr>
            <a:srgbClr val="F26B43"/>
          </p15:clr>
        </p15:guide>
        <p15:guide id="44" pos="3833">
          <p15:clr>
            <a:srgbClr val="F26B43"/>
          </p15:clr>
        </p15:guide>
        <p15:guide id="45" pos="3991">
          <p15:clr>
            <a:srgbClr val="F26B43"/>
          </p15:clr>
        </p15:guide>
        <p15:guide id="46" pos="4150">
          <p15:clr>
            <a:srgbClr val="F26B43"/>
          </p15:clr>
        </p15:guide>
        <p15:guide id="47" pos="4309">
          <p15:clr>
            <a:srgbClr val="F26B43"/>
          </p15:clr>
        </p15:guide>
        <p15:guide id="48" pos="4468">
          <p15:clr>
            <a:srgbClr val="F26B43"/>
          </p15:clr>
        </p15:guide>
        <p15:guide id="49" pos="4626">
          <p15:clr>
            <a:srgbClr val="F26B43"/>
          </p15:clr>
        </p15:guide>
        <p15:guide id="50" pos="4785">
          <p15:clr>
            <a:srgbClr val="F26B43"/>
          </p15:clr>
        </p15:guide>
        <p15:guide id="51" pos="4944">
          <p15:clr>
            <a:srgbClr val="F26B43"/>
          </p15:clr>
        </p15:guide>
        <p15:guide id="52" pos="5103">
          <p15:clr>
            <a:srgbClr val="F26B43"/>
          </p15:clr>
        </p15:guide>
        <p15:guide id="53" pos="5261">
          <p15:clr>
            <a:srgbClr val="F26B43"/>
          </p15:clr>
        </p15:guide>
        <p15:guide id="54" pos="5420">
          <p15:clr>
            <a:srgbClr val="F26B43"/>
          </p15:clr>
        </p15:guide>
        <p15:guide id="55" orient="horz" pos="4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emf"/><Relationship Id="rId4" Type="http://schemas.openxmlformats.org/officeDocument/2006/relationships/image" Target="../media/image55.emf"/></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3.tiff"/><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tif"/><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tiff"/><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96.tiff"/></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tiff"/><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5.jpeg"/><Relationship Id="rId5" Type="http://schemas.microsoft.com/office/2007/relationships/hdphoto" Target="../media/hdphoto4.wdp"/><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11.png"/><Relationship Id="rId2" Type="http://schemas.openxmlformats.org/officeDocument/2006/relationships/image" Target="../media/image107.tiff"/><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tiff"/><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tiff"/><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126.jpeg"/><Relationship Id="rId4" Type="http://schemas.openxmlformats.org/officeDocument/2006/relationships/image" Target="../media/image125.jpeg"/></Relationships>
</file>

<file path=ppt/slides/_rels/slide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xml"/><Relationship Id="rId4" Type="http://schemas.openxmlformats.org/officeDocument/2006/relationships/image" Target="../media/image1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1.tiff"/><Relationship Id="rId3" Type="http://schemas.openxmlformats.org/officeDocument/2006/relationships/image" Target="../media/image22.tiff"/><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image" Target="../media/image21.tiff"/><Relationship Id="rId16" Type="http://schemas.openxmlformats.org/officeDocument/2006/relationships/image" Target="../media/image34.tiff"/><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tiff"/><Relationship Id="rId15" Type="http://schemas.openxmlformats.org/officeDocument/2006/relationships/image" Target="../media/image33.tiff"/><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 Id="rId14" Type="http://schemas.openxmlformats.org/officeDocument/2006/relationships/image" Target="../media/image32.tif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srcRect b="25107"/>
          <a:stretch/>
        </p:blipFill>
        <p:spPr>
          <a:xfrm>
            <a:off x="0" y="3961150"/>
            <a:ext cx="8899758" cy="2007035"/>
          </a:xfrm>
          <a:prstGeom prst="rect">
            <a:avLst/>
          </a:prstGeom>
          <a:ln>
            <a:noFill/>
          </a:ln>
          <a:effectLst/>
        </p:spPr>
      </p:pic>
      <p:sp>
        <p:nvSpPr>
          <p:cNvPr id="2" name="Title 1"/>
          <p:cNvSpPr>
            <a:spLocks noGrp="1"/>
          </p:cNvSpPr>
          <p:nvPr>
            <p:ph type="ctrTitle"/>
          </p:nvPr>
        </p:nvSpPr>
        <p:spPr/>
        <p:txBody>
          <a:bodyPr>
            <a:normAutofit/>
          </a:bodyPr>
          <a:lstStyle/>
          <a:p>
            <a:r>
              <a:rPr lang="ru-RU" dirty="0"/>
              <a:t>Металлическая</a:t>
            </a:r>
            <a:br>
              <a:rPr lang="ru-RU" dirty="0"/>
            </a:br>
            <a:r>
              <a:rPr lang="ru-RU" dirty="0"/>
              <a:t>водосточная система</a:t>
            </a:r>
            <a:endParaRPr lang="en-US" dirty="0"/>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3890" r="6529" b="1"/>
          <a:stretch/>
        </p:blipFill>
        <p:spPr>
          <a:xfrm>
            <a:off x="0" y="1024129"/>
            <a:ext cx="8869680" cy="2937022"/>
          </a:xfrm>
          <a:prstGeom prst="rect">
            <a:avLst/>
          </a:prstGeom>
        </p:spPr>
      </p:pic>
    </p:spTree>
    <p:extLst>
      <p:ext uri="{BB962C8B-B14F-4D97-AF65-F5344CB8AC3E}">
        <p14:creationId xmlns:p14="http://schemas.microsoft.com/office/powerpoint/2010/main" val="161215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aphicFrame>
        <p:nvGraphicFramePr>
          <p:cNvPr id="30" name="Content Placeholder 6"/>
          <p:cNvGraphicFramePr>
            <a:graphicFrameLocks noGrp="1"/>
          </p:cNvGraphicFramePr>
          <p:nvPr>
            <p:ph sz="half" idx="2"/>
          </p:nvPr>
        </p:nvGraphicFramePr>
        <p:xfrm>
          <a:off x="736977" y="1102813"/>
          <a:ext cx="7803174" cy="5172231"/>
        </p:xfrm>
        <a:graphic>
          <a:graphicData uri="http://schemas.openxmlformats.org/drawingml/2006/table">
            <a:tbl>
              <a:tblPr>
                <a:tableStyleId>{5DA37D80-6434-44D0-A028-1B22A696006F}</a:tableStyleId>
              </a:tblPr>
              <a:tblGrid>
                <a:gridCol w="2129050">
                  <a:extLst>
                    <a:ext uri="{9D8B030D-6E8A-4147-A177-3AD203B41FA5}">
                      <a16:colId xmlns:a16="http://schemas.microsoft.com/office/drawing/2014/main" val="20000"/>
                    </a:ext>
                  </a:extLst>
                </a:gridCol>
                <a:gridCol w="5674124">
                  <a:extLst>
                    <a:ext uri="{9D8B030D-6E8A-4147-A177-3AD203B41FA5}">
                      <a16:colId xmlns:a16="http://schemas.microsoft.com/office/drawing/2014/main" val="20001"/>
                    </a:ext>
                  </a:extLst>
                </a:gridCol>
              </a:tblGrid>
              <a:tr h="1212397">
                <a:tc>
                  <a:txBody>
                    <a:bodyPr/>
                    <a:lstStyle/>
                    <a:p>
                      <a:pPr algn="l" fontAlgn="t"/>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Труба d 90 мм, 3 </a:t>
                      </a:r>
                      <a:r>
                        <a:rPr lang="ru-RU" sz="1200" dirty="0" err="1">
                          <a:latin typeface="Arial" panose="020B0604020202020204" pitchFamily="34" charset="0"/>
                          <a:cs typeface="Arial" panose="020B0604020202020204" pitchFamily="34" charset="0"/>
                        </a:rPr>
                        <a:t>м.п</a:t>
                      </a:r>
                      <a:r>
                        <a:rPr lang="ru-RU" sz="1200" dirty="0">
                          <a:latin typeface="Arial" panose="020B0604020202020204" pitchFamily="34" charset="0"/>
                          <a:cs typeface="Arial" panose="020B0604020202020204" pitchFamily="34" charset="0"/>
                        </a:rPr>
                        <a:t>. / 1 м п.</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Предназначена для отвода воды из системы сбора воды</a:t>
                      </a:r>
                    </a:p>
                    <a:p>
                      <a:pPr algn="l" rtl="0" fontAlgn="t"/>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1"/>
                  </a:ext>
                </a:extLst>
              </a:tr>
              <a:tr h="1212397">
                <a:tc>
                  <a:txBody>
                    <a:bodyPr/>
                    <a:lstStyle/>
                    <a:p>
                      <a:pPr algn="l" fontAlgn="t"/>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kern="1200" dirty="0">
                          <a:solidFill>
                            <a:schemeClr val="tx1"/>
                          </a:solidFill>
                          <a:latin typeface="Arial" panose="020B0604020202020204" pitchFamily="34" charset="0"/>
                          <a:ea typeface="+mn-ea"/>
                          <a:cs typeface="Arial" panose="020B0604020202020204" pitchFamily="34" charset="0"/>
                        </a:rPr>
                        <a:t>Колено 60°</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kern="1200" dirty="0">
                          <a:solidFill>
                            <a:schemeClr val="tx1"/>
                          </a:solidFill>
                          <a:latin typeface="Arial" panose="020B0604020202020204" pitchFamily="34" charset="0"/>
                          <a:ea typeface="+mn-ea"/>
                          <a:cs typeface="Arial" panose="020B0604020202020204" pitchFamily="34" charset="0"/>
                        </a:rPr>
                        <a:t>Предназначено для отвода воды от воронки к трубе и для обхода архитектурных элементов фасада</a:t>
                      </a:r>
                      <a:endParaRPr lang="bg-BG" sz="1200" kern="1200" dirty="0">
                        <a:solidFill>
                          <a:schemeClr val="tx1"/>
                        </a:solidFill>
                        <a:latin typeface="Arial" panose="020B0604020202020204" pitchFamily="34" charset="0"/>
                        <a:ea typeface="+mn-ea"/>
                        <a:cs typeface="Arial" panose="020B0604020202020204" pitchFamily="34" charset="0"/>
                      </a:endParaRPr>
                    </a:p>
                    <a:p>
                      <a:pPr algn="l" rtl="0" fontAlgn="t"/>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2"/>
                  </a:ext>
                </a:extLst>
              </a:tr>
              <a:tr h="1212397">
                <a:tc>
                  <a:txBody>
                    <a:bodyPr/>
                    <a:lstStyle/>
                    <a:p>
                      <a:pPr algn="l" fontAlgn="t"/>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Отвод трубы</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Предназначен для отвода воды из трубы и последующего слива на </a:t>
                      </a:r>
                      <a:r>
                        <a:rPr lang="ru-RU" sz="1200" dirty="0" err="1">
                          <a:latin typeface="Arial" panose="020B0604020202020204" pitchFamily="34" charset="0"/>
                          <a:cs typeface="Arial" panose="020B0604020202020204" pitchFamily="34" charset="0"/>
                        </a:rPr>
                        <a:t>отмостку</a:t>
                      </a:r>
                      <a:r>
                        <a:rPr lang="ru-RU" sz="1200" dirty="0">
                          <a:latin typeface="Arial" panose="020B0604020202020204" pitchFamily="34" charset="0"/>
                          <a:cs typeface="Arial" panose="020B0604020202020204" pitchFamily="34" charset="0"/>
                        </a:rPr>
                        <a:t> или в дренажную систему</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4"/>
                  </a:ext>
                </a:extLst>
              </a:tr>
              <a:tr h="1351514">
                <a:tc>
                  <a:txBody>
                    <a:bodyPr/>
                    <a:lstStyle/>
                    <a:p>
                      <a:pPr algn="l" fontAlgn="t"/>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Хомут трубы</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Предназначен для крепления трубы, обеспечения надежности установки и правильности фиксации вертикальных элементов  системы. </a:t>
                      </a:r>
                    </a:p>
                    <a:p>
                      <a:pPr marL="0" marR="0" lvl="0" indent="0" algn="l" defTabSz="457200" rtl="0" eaLnBrk="1" fontAlgn="t" latinLnBrk="0" hangingPunct="1">
                        <a:lnSpc>
                          <a:spcPct val="100000"/>
                        </a:lnSpc>
                        <a:spcBef>
                          <a:spcPts val="0"/>
                        </a:spcBef>
                        <a:spcAft>
                          <a:spcPts val="0"/>
                        </a:spcAft>
                        <a:buClrTx/>
                        <a:buSzTx/>
                        <a:buFontTx/>
                        <a:buNone/>
                        <a:tabLst/>
                        <a:defRPr/>
                      </a:pPr>
                      <a:endParaRPr lang="ru-RU" sz="1200" b="1" i="0" u="none" strike="noStrike" dirty="0">
                        <a:solidFill>
                          <a:srgbClr val="000000"/>
                        </a:solidFill>
                        <a:effectLst/>
                        <a:latin typeface="Arial" panose="020B0604020202020204" pitchFamily="34" charset="0"/>
                        <a:cs typeface="Arial" panose="020B0604020202020204" pitchFamily="34" charset="0"/>
                      </a:endParaRPr>
                    </a:p>
                    <a:p>
                      <a:pPr algn="l" rtl="0" fontAlgn="t"/>
                      <a:r>
                        <a:rPr lang="ru-RU" sz="1200" u="none" strike="noStrike" dirty="0">
                          <a:effectLst/>
                          <a:latin typeface="Arial" panose="020B0604020202020204" pitchFamily="34" charset="0"/>
                          <a:cs typeface="Arial" panose="020B0604020202020204" pitchFamily="34" charset="0"/>
                        </a:rPr>
                        <a:t>Крепление хомута с дюбелем 100 мм / 140 мм / 180 мм / 240 мм</a:t>
                      </a:r>
                    </a:p>
                    <a:p>
                      <a:pPr algn="l" rtl="0" fontAlgn="t"/>
                      <a:r>
                        <a:rPr lang="ru-RU" sz="1200" u="none" strike="noStrike" dirty="0">
                          <a:effectLst/>
                          <a:latin typeface="Arial" panose="020B0604020202020204" pitchFamily="34" charset="0"/>
                          <a:cs typeface="Arial" panose="020B0604020202020204" pitchFamily="34" charset="0"/>
                        </a:rPr>
                        <a:t>Крепёжный элемент, с помощью которого хомут фиксируется к фасаду здания</a:t>
                      </a:r>
                      <a:endParaRPr lang="bg-BG"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1"/>
          </p:nvPr>
        </p:nvSpPr>
        <p:spPr/>
        <p:txBody>
          <a:bodyPr/>
          <a:lstStyle/>
          <a:p>
            <a:r>
              <a:rPr lang="ru-RU" dirty="0"/>
              <a:t>Знание. Опыт. Мастерство.</a:t>
            </a:r>
            <a:endParaRPr lang="en-US" dirty="0"/>
          </a:p>
        </p:txBody>
      </p:sp>
      <p:sp>
        <p:nvSpPr>
          <p:cNvPr id="31" name="Slide Number Placeholder 30"/>
          <p:cNvSpPr>
            <a:spLocks noGrp="1"/>
          </p:cNvSpPr>
          <p:nvPr>
            <p:ph type="sldNum" sz="quarter" idx="12"/>
          </p:nvPr>
        </p:nvSpPr>
        <p:spPr/>
        <p:txBody>
          <a:bodyPr/>
          <a:lstStyle/>
          <a:p>
            <a:fld id="{D809891A-D309-0247-92B5-BD07C36B0836}" type="slidenum">
              <a:rPr lang="en-US" smtClean="0"/>
              <a:pPr/>
              <a:t>10</a:t>
            </a:fld>
            <a:endParaRPr lang="en-US" dirty="0"/>
          </a:p>
        </p:txBody>
      </p:sp>
      <p:sp>
        <p:nvSpPr>
          <p:cNvPr id="13" name="Title 4"/>
          <p:cNvSpPr>
            <a:spLocks noGrp="1"/>
          </p:cNvSpPr>
          <p:nvPr>
            <p:ph type="title"/>
          </p:nvPr>
        </p:nvSpPr>
        <p:spPr>
          <a:xfrm>
            <a:off x="539750" y="263856"/>
            <a:ext cx="6300788" cy="592791"/>
          </a:xfrm>
        </p:spPr>
        <p:txBody>
          <a:bodyPr/>
          <a:lstStyle/>
          <a:p>
            <a:r>
              <a:rPr lang="ru-RU" dirty="0"/>
              <a:t>элементы системы трубы</a:t>
            </a:r>
            <a:endParaRPr lang="en-US"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84" y="1102813"/>
            <a:ext cx="1648282" cy="1236211"/>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258" y="2367578"/>
            <a:ext cx="1581378" cy="1186033"/>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27" y="3644351"/>
            <a:ext cx="1587348" cy="1190511"/>
          </a:xfrm>
          <a:prstGeom prst="rect">
            <a:avLst/>
          </a:prstGeom>
        </p:spPr>
      </p:pic>
      <p:grpSp>
        <p:nvGrpSpPr>
          <p:cNvPr id="25" name="Группа 24"/>
          <p:cNvGrpSpPr/>
          <p:nvPr/>
        </p:nvGrpSpPr>
        <p:grpSpPr>
          <a:xfrm>
            <a:off x="1014153" y="1195989"/>
            <a:ext cx="392728" cy="346222"/>
            <a:chOff x="6914191" y="2851962"/>
            <a:chExt cx="264533" cy="266551"/>
          </a:xfrm>
        </p:grpSpPr>
        <p:sp>
          <p:nvSpPr>
            <p:cNvPr id="26" name="Пятиугольник 25"/>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7" name="TextBox 26"/>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14</a:t>
              </a:r>
            </a:p>
          </p:txBody>
        </p:sp>
      </p:grpSp>
      <p:grpSp>
        <p:nvGrpSpPr>
          <p:cNvPr id="28" name="Группа 27"/>
          <p:cNvGrpSpPr/>
          <p:nvPr/>
        </p:nvGrpSpPr>
        <p:grpSpPr>
          <a:xfrm>
            <a:off x="736978" y="1188784"/>
            <a:ext cx="392728" cy="346222"/>
            <a:chOff x="6914191" y="2851962"/>
            <a:chExt cx="264533" cy="266551"/>
          </a:xfrm>
        </p:grpSpPr>
        <p:sp>
          <p:nvSpPr>
            <p:cNvPr id="29" name="Пятиугольник 28"/>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32" name="TextBox 31"/>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13</a:t>
              </a:r>
            </a:p>
          </p:txBody>
        </p:sp>
      </p:grpSp>
      <p:grpSp>
        <p:nvGrpSpPr>
          <p:cNvPr id="33" name="Группа 32"/>
          <p:cNvGrpSpPr/>
          <p:nvPr/>
        </p:nvGrpSpPr>
        <p:grpSpPr>
          <a:xfrm>
            <a:off x="735599" y="2476335"/>
            <a:ext cx="392728" cy="346222"/>
            <a:chOff x="6914191" y="2851962"/>
            <a:chExt cx="264533" cy="266551"/>
          </a:xfrm>
        </p:grpSpPr>
        <p:sp>
          <p:nvSpPr>
            <p:cNvPr id="34" name="Пятиугольник 33"/>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35" name="TextBox 34"/>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15</a:t>
              </a:r>
            </a:p>
          </p:txBody>
        </p:sp>
      </p:grpSp>
      <p:grpSp>
        <p:nvGrpSpPr>
          <p:cNvPr id="36" name="Группа 35"/>
          <p:cNvGrpSpPr/>
          <p:nvPr/>
        </p:nvGrpSpPr>
        <p:grpSpPr>
          <a:xfrm>
            <a:off x="704562" y="3720000"/>
            <a:ext cx="392728" cy="346222"/>
            <a:chOff x="6914191" y="2851962"/>
            <a:chExt cx="264533" cy="266551"/>
          </a:xfrm>
        </p:grpSpPr>
        <p:sp>
          <p:nvSpPr>
            <p:cNvPr id="37" name="Пятиугольник 36"/>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38" name="TextBox 37"/>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16</a:t>
              </a:r>
            </a:p>
          </p:txBody>
        </p:sp>
      </p:grpSp>
      <p:pic>
        <p:nvPicPr>
          <p:cNvPr id="39" name="Рисунок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841" y="5302463"/>
            <a:ext cx="1087933" cy="815950"/>
          </a:xfrm>
          <a:prstGeom prst="rect">
            <a:avLst/>
          </a:prstGeom>
        </p:spPr>
      </p:pic>
      <p:grpSp>
        <p:nvGrpSpPr>
          <p:cNvPr id="40" name="Группа 39"/>
          <p:cNvGrpSpPr/>
          <p:nvPr/>
        </p:nvGrpSpPr>
        <p:grpSpPr>
          <a:xfrm>
            <a:off x="753834" y="4979323"/>
            <a:ext cx="392728" cy="346222"/>
            <a:chOff x="6914191" y="2851962"/>
            <a:chExt cx="264533" cy="266551"/>
          </a:xfrm>
        </p:grpSpPr>
        <p:sp>
          <p:nvSpPr>
            <p:cNvPr id="41" name="Пятиугольник 40"/>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42" name="TextBox 41"/>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17</a:t>
              </a:r>
            </a:p>
          </p:txBody>
        </p:sp>
      </p:grpSp>
      <p:pic>
        <p:nvPicPr>
          <p:cNvPr id="43" name="Рисунок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7469" y="5337549"/>
            <a:ext cx="954814" cy="716111"/>
          </a:xfrm>
          <a:prstGeom prst="rect">
            <a:avLst/>
          </a:prstGeom>
        </p:spPr>
      </p:pic>
      <p:grpSp>
        <p:nvGrpSpPr>
          <p:cNvPr id="44" name="Группа 43"/>
          <p:cNvGrpSpPr/>
          <p:nvPr/>
        </p:nvGrpSpPr>
        <p:grpSpPr>
          <a:xfrm>
            <a:off x="1918947" y="4979324"/>
            <a:ext cx="392728" cy="346222"/>
            <a:chOff x="6914191" y="2851962"/>
            <a:chExt cx="264533" cy="266551"/>
          </a:xfrm>
        </p:grpSpPr>
        <p:sp>
          <p:nvSpPr>
            <p:cNvPr id="45" name="Пятиугольник 44"/>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46" name="TextBox 45"/>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18</a:t>
              </a:r>
            </a:p>
          </p:txBody>
        </p:sp>
      </p:grpSp>
    </p:spTree>
    <p:extLst>
      <p:ext uri="{BB962C8B-B14F-4D97-AF65-F5344CB8AC3E}">
        <p14:creationId xmlns:p14="http://schemas.microsoft.com/office/powerpoint/2010/main" val="59598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846162"/>
            <a:ext cx="9144000" cy="6011838"/>
          </a:xfrm>
          <a:prstGeom prst="rect">
            <a:avLst/>
          </a:prstGeom>
          <a:solidFill>
            <a:srgbClr val="850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9" name="Text Placeholder 8"/>
          <p:cNvSpPr>
            <a:spLocks noGrp="1"/>
          </p:cNvSpPr>
          <p:nvPr>
            <p:ph type="body" idx="1"/>
          </p:nvPr>
        </p:nvSpPr>
        <p:spPr/>
        <p:txBody>
          <a:bodyPr/>
          <a:lstStyle/>
          <a:p>
            <a:r>
              <a:rPr lang="ru-RU" dirty="0"/>
              <a:t>Производство</a:t>
            </a:r>
          </a:p>
          <a:p>
            <a:r>
              <a:rPr lang="ru-RU" dirty="0"/>
              <a:t>Водосточной системы</a:t>
            </a:r>
            <a:endParaRPr lang="en-US" dirty="0"/>
          </a:p>
        </p:txBody>
      </p:sp>
      <p:sp>
        <p:nvSpPr>
          <p:cNvPr id="4" name="Date Placeholder 3"/>
          <p:cNvSpPr>
            <a:spLocks noGrp="1"/>
          </p:cNvSpPr>
          <p:nvPr>
            <p:ph type="dt" sz="half" idx="10"/>
          </p:nvPr>
        </p:nvSpPr>
        <p:spPr/>
        <p:txBody>
          <a:bodyPr/>
          <a:lstStyle/>
          <a:p>
            <a:fld id="{34C25A33-515C-3143-A92A-5B5073F02483}" type="datetime3">
              <a:rPr lang="ru-RU" smtClean="0"/>
              <a:t>02/12/19</a:t>
            </a:fld>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823" y="313057"/>
            <a:ext cx="1393553" cy="236218"/>
          </a:xfrm>
          <a:prstGeom prst="rect">
            <a:avLst/>
          </a:prstGeom>
        </p:spPr>
      </p:pic>
    </p:spTree>
    <p:extLst>
      <p:ext uri="{BB962C8B-B14F-4D97-AF65-F5344CB8AC3E}">
        <p14:creationId xmlns:p14="http://schemas.microsoft.com/office/powerpoint/2010/main" val="2395562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p:cNvSpPr>
          <p:nvPr/>
        </p:nvSpPr>
        <p:spPr>
          <a:xfrm>
            <a:off x="539750" y="263856"/>
            <a:ext cx="8064500" cy="592791"/>
          </a:xfrm>
          <a:prstGeom prst="rect">
            <a:avLst/>
          </a:prstGeom>
        </p:spPr>
        <p:txBody>
          <a:bodyPr/>
          <a:lstStyle>
            <a:lvl1pPr algn="l" defTabSz="457200" rtl="0" eaLnBrk="1" latinLnBrk="0" hangingPunct="1">
              <a:spcBef>
                <a:spcPct val="0"/>
              </a:spcBef>
              <a:buNone/>
              <a:defRPr sz="2200" b="1" i="0" kern="1200" cap="all">
                <a:solidFill>
                  <a:schemeClr val="accent1"/>
                </a:solidFill>
                <a:latin typeface="Arial"/>
                <a:ea typeface="+mj-ea"/>
                <a:cs typeface="+mj-cs"/>
              </a:defRPr>
            </a:lvl1pPr>
          </a:lstStyle>
          <a:p>
            <a:endParaRPr lang="en-US" dirty="0"/>
          </a:p>
        </p:txBody>
      </p:sp>
      <p:pic>
        <p:nvPicPr>
          <p:cNvPr id="1026" name="Picture 2" descr="https://e-commerce.severstal.com/medias/CAT006-logo.jpg?context=bWFzdGVyfGltYWdlc3w0OTk1N3xpbWFnZS9qcGVnfGltYWdlcy9oNDEvaGY4Lzg3OTcyNDI5MTY4OTQuanBnfGMwNjZhYzIwOTVhZTgwMDVlMzQwM2NlZDljMGU2NjIxNDgyNWRiNzExZTNiYzI3MmFjMzJjY2EyODUzMjk4Nj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50" y="1152999"/>
            <a:ext cx="3276599"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21728" y="3286936"/>
            <a:ext cx="4305127" cy="2677656"/>
          </a:xfrm>
          <a:prstGeom prst="rect">
            <a:avLst/>
          </a:prstGeom>
        </p:spPr>
        <p:txBody>
          <a:bodyPr wrap="square">
            <a:spAutoFit/>
          </a:bodyPr>
          <a:lstStyle/>
          <a:p>
            <a:r>
              <a:rPr lang="ru-RU" sz="1200" b="1" dirty="0" err="1">
                <a:latin typeface="Arial" panose="020B0604020202020204" pitchFamily="34" charset="0"/>
                <a:cs typeface="Arial" panose="020B0604020202020204" pitchFamily="34" charset="0"/>
              </a:rPr>
              <a:t>Слабогорючиий</a:t>
            </a:r>
            <a:r>
              <a:rPr lang="ru-RU" sz="1200" b="1" dirty="0">
                <a:latin typeface="Arial" panose="020B0604020202020204" pitchFamily="34" charset="0"/>
                <a:cs typeface="Arial" panose="020B0604020202020204" pitchFamily="34" charset="0"/>
              </a:rPr>
              <a:t> трудновоспламеняемый материал </a:t>
            </a:r>
          </a:p>
          <a:p>
            <a:r>
              <a:rPr lang="ru-RU" sz="1200" dirty="0">
                <a:latin typeface="Arial" panose="020B0604020202020204" pitchFamily="34" charset="0"/>
                <a:cs typeface="Arial" panose="020B0604020202020204" pitchFamily="34" charset="0"/>
              </a:rPr>
              <a:t>с малой дымообразующей способностью </a:t>
            </a:r>
          </a:p>
          <a:p>
            <a:r>
              <a:rPr lang="ru-RU" sz="1200" dirty="0">
                <a:latin typeface="Arial" panose="020B0604020202020204" pitchFamily="34" charset="0"/>
                <a:cs typeface="Arial" panose="020B0604020202020204" pitchFamily="34" charset="0"/>
              </a:rPr>
              <a:t>* Сертификат соответствия № НСОПБ.RU.ПР019/2.Н.00308 </a:t>
            </a:r>
          </a:p>
          <a:p>
            <a:endParaRPr lang="ru-RU" sz="1200"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Соответствие </a:t>
            </a:r>
            <a:r>
              <a:rPr lang="ru-RU" sz="1200" b="1" dirty="0">
                <a:latin typeface="Arial" panose="020B0604020202020204" pitchFamily="34" charset="0"/>
                <a:cs typeface="Arial" panose="020B0604020202020204" pitchFamily="34" charset="0"/>
              </a:rPr>
              <a:t>Единым санитарно-эпидемиологическим и гигиеническим требованиям </a:t>
            </a:r>
            <a:r>
              <a:rPr lang="ru-RU" sz="1200" dirty="0">
                <a:latin typeface="Arial" panose="020B0604020202020204" pitchFamily="34" charset="0"/>
                <a:cs typeface="Arial" panose="020B0604020202020204" pitchFamily="34" charset="0"/>
              </a:rPr>
              <a:t>содержание потенциально опасных веществ в десятки и сотни раз ниже гигиенических нормативов **Экспертное заключение №77.01.03.П.009635.10.12 </a:t>
            </a:r>
          </a:p>
          <a:p>
            <a:endParaRPr lang="ru-RU" sz="1200" dirty="0">
              <a:latin typeface="Arial" panose="020B0604020202020204" pitchFamily="34" charset="0"/>
              <a:cs typeface="Arial" panose="020B0604020202020204" pitchFamily="34" charset="0"/>
            </a:endParaRPr>
          </a:p>
          <a:p>
            <a:r>
              <a:rPr lang="ru-RU" sz="1200" b="1" dirty="0">
                <a:latin typeface="Arial" panose="020B0604020202020204" pitchFamily="34" charset="0"/>
                <a:cs typeface="Arial" panose="020B0604020202020204" pitchFamily="34" charset="0"/>
              </a:rPr>
              <a:t>Гарантия </a:t>
            </a:r>
            <a:r>
              <a:rPr lang="ru-RU" sz="1200" b="1" dirty="0" err="1">
                <a:latin typeface="Arial" panose="020B0604020202020204" pitchFamily="34" charset="0"/>
                <a:cs typeface="Arial" panose="020B0604020202020204" pitchFamily="34" charset="0"/>
              </a:rPr>
              <a:t>экологичности</a:t>
            </a:r>
            <a:r>
              <a:rPr lang="ru-RU" sz="1200" b="1"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материал не оказывает вредного воздействия на человека и окружающую среду *** Экологический сертификат соответствия № 00002264 </a:t>
            </a:r>
          </a:p>
        </p:txBody>
      </p:sp>
      <p:sp>
        <p:nvSpPr>
          <p:cNvPr id="13" name="Прямоугольник 12"/>
          <p:cNvSpPr/>
          <p:nvPr/>
        </p:nvSpPr>
        <p:spPr>
          <a:xfrm>
            <a:off x="0" y="6271481"/>
            <a:ext cx="9144000" cy="598496"/>
          </a:xfrm>
          <a:prstGeom prst="rect">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800" dirty="0">
              <a:solidFill>
                <a:schemeClr val="bg2">
                  <a:lumMod val="50000"/>
                </a:schemeClr>
              </a:solidFill>
              <a:latin typeface="Arial" panose="020B0604020202020204" pitchFamily="34" charset="0"/>
              <a:cs typeface="Arial" panose="020B0604020202020204" pitchFamily="34" charset="0"/>
            </a:endParaRPr>
          </a:p>
        </p:txBody>
      </p:sp>
      <p:sp>
        <p:nvSpPr>
          <p:cNvPr id="15" name="Нижний колонтитул 4"/>
          <p:cNvSpPr txBox="1">
            <a:spLocks/>
          </p:cNvSpPr>
          <p:nvPr/>
        </p:nvSpPr>
        <p:spPr>
          <a:xfrm>
            <a:off x="539750" y="6399465"/>
            <a:ext cx="3790950" cy="220850"/>
          </a:xfrm>
          <a:prstGeom prst="rect">
            <a:avLst/>
          </a:prstGeom>
        </p:spPr>
        <p:txBody>
          <a:bodyPr vert="horz" lIns="0" tIns="0" rIns="0" bIns="0" rtlCol="0" anchor="b" anchorCtr="0"/>
          <a:lstStyle>
            <a:defPPr>
              <a:defRPr lang="en-US"/>
            </a:defPPr>
            <a:lvl1pPr marL="0" algn="l" defTabSz="457200" rtl="0" eaLnBrk="1" latinLnBrk="0" hangingPunct="1">
              <a:defRPr sz="1000" kern="1200" cap="all" spc="1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800" dirty="0">
                <a:solidFill>
                  <a:schemeClr val="bg2">
                    <a:lumMod val="50000"/>
                  </a:schemeClr>
                </a:solidFill>
              </a:rPr>
              <a:t>Знание. Опыт. Мастерство.</a:t>
            </a:r>
            <a:endParaRPr lang="en-US" sz="800" dirty="0">
              <a:solidFill>
                <a:schemeClr val="bg2">
                  <a:lumMod val="50000"/>
                </a:schemeClr>
              </a:solidFill>
            </a:endParaRPr>
          </a:p>
        </p:txBody>
      </p:sp>
      <p:sp>
        <p:nvSpPr>
          <p:cNvPr id="16" name="Номер слайда 5"/>
          <p:cNvSpPr txBox="1">
            <a:spLocks/>
          </p:cNvSpPr>
          <p:nvPr/>
        </p:nvSpPr>
        <p:spPr>
          <a:xfrm>
            <a:off x="8101012" y="6399465"/>
            <a:ext cx="503237" cy="220850"/>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809891A-D309-0247-92B5-BD07C36B0836}" type="slidenum">
              <a:rPr lang="en-US" sz="800" smtClean="0">
                <a:solidFill>
                  <a:schemeClr val="bg2">
                    <a:lumMod val="50000"/>
                  </a:schemeClr>
                </a:solidFill>
                <a:latin typeface="Arial" panose="020B0604020202020204" pitchFamily="34" charset="0"/>
                <a:cs typeface="Arial" panose="020B0604020202020204" pitchFamily="34" charset="0"/>
              </a:rPr>
              <a:pPr algn="r"/>
              <a:t>12</a:t>
            </a:fld>
            <a:endParaRPr lang="en-US" sz="800" dirty="0">
              <a:solidFill>
                <a:schemeClr val="bg2">
                  <a:lumMod val="50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3">
            <a:lum contrast="-1000"/>
            <a:extLst>
              <a:ext uri="{28A0092B-C50C-407E-A947-70E740481C1C}">
                <a14:useLocalDpi xmlns:a14="http://schemas.microsoft.com/office/drawing/2010/main" val="0"/>
              </a:ext>
            </a:extLst>
          </a:blip>
          <a:srcRect l="3283" t="4925" r="6591" b="6620"/>
          <a:stretch/>
        </p:blipFill>
        <p:spPr>
          <a:xfrm>
            <a:off x="5832475" y="3040961"/>
            <a:ext cx="1623584" cy="2331110"/>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4832" t="4491" r="4832" b="3551"/>
          <a:stretch/>
        </p:blipFill>
        <p:spPr>
          <a:xfrm>
            <a:off x="6662092" y="3765062"/>
            <a:ext cx="1319444" cy="1812694"/>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3453" t="2491" r="4527" b="3281"/>
          <a:stretch/>
        </p:blipFill>
        <p:spPr>
          <a:xfrm>
            <a:off x="7225886" y="4102253"/>
            <a:ext cx="1511300" cy="2105236"/>
          </a:xfrm>
          <a:prstGeom prst="rect">
            <a:avLst/>
          </a:prstGeom>
        </p:spPr>
      </p:pic>
      <p:pic>
        <p:nvPicPr>
          <p:cNvPr id="1030" name="Picture 6" descr="http://abrams.com.ua/images/news/noFire_17.jpg"/>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4104" y="3320098"/>
            <a:ext cx="695264" cy="6952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clipart-library.com/image_gallery2/Red-Cross-Mark-Download-PNG.png"/>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665455">
            <a:off x="478313" y="4214919"/>
            <a:ext cx="676917" cy="676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plastcomm.ru/images/okna/2.jpg"/>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566" y="5155862"/>
            <a:ext cx="679131" cy="679131"/>
          </a:xfrm>
          <a:prstGeom prst="ellipse">
            <a:avLst/>
          </a:prstGeom>
          <a:noFill/>
          <a:extLst>
            <a:ext uri="{909E8E84-426E-40DD-AFC4-6F175D3DCCD1}">
              <a14:hiddenFill xmlns:a14="http://schemas.microsoft.com/office/drawing/2010/main">
                <a:solidFill>
                  <a:srgbClr val="FFFFFF"/>
                </a:solidFill>
              </a14:hiddenFill>
            </a:ext>
          </a:extLst>
        </p:spPr>
      </p:pic>
      <p:sp>
        <p:nvSpPr>
          <p:cNvPr id="12" name="Заголовок 11"/>
          <p:cNvSpPr>
            <a:spLocks noGrp="1"/>
          </p:cNvSpPr>
          <p:nvPr>
            <p:ph type="title"/>
          </p:nvPr>
        </p:nvSpPr>
        <p:spPr/>
        <p:txBody>
          <a:bodyPr/>
          <a:lstStyle/>
          <a:p>
            <a:r>
              <a:rPr lang="ru-RU" dirty="0"/>
              <a:t>СЫРЬЕ: характеристики</a:t>
            </a:r>
            <a:endParaRPr lang="en-US" dirty="0"/>
          </a:p>
        </p:txBody>
      </p:sp>
      <p:sp>
        <p:nvSpPr>
          <p:cNvPr id="14" name="Объект 13"/>
          <p:cNvSpPr>
            <a:spLocks noGrp="1"/>
          </p:cNvSpPr>
          <p:nvPr>
            <p:ph sz="half" idx="2"/>
          </p:nvPr>
        </p:nvSpPr>
        <p:spPr>
          <a:xfrm>
            <a:off x="734585" y="1188526"/>
            <a:ext cx="3617912" cy="4196821"/>
          </a:xfrm>
        </p:spPr>
        <p:txBody>
          <a:bodyPr>
            <a:normAutofit/>
          </a:bodyPr>
          <a:lstStyle/>
          <a:p>
            <a:r>
              <a:rPr lang="ru-RU" sz="1100" dirty="0">
                <a:solidFill>
                  <a:schemeClr val="accent1"/>
                </a:solidFill>
                <a:latin typeface="Arial" panose="020B0604020202020204" pitchFamily="34" charset="0"/>
                <a:cs typeface="Arial" panose="020B0604020202020204" pitchFamily="34" charset="0"/>
              </a:rPr>
              <a:t>СЫРЬЕ: </a:t>
            </a:r>
          </a:p>
          <a:p>
            <a:r>
              <a:rPr lang="ru-RU" sz="1100" b="0" dirty="0">
                <a:solidFill>
                  <a:schemeClr val="accent1"/>
                </a:solidFill>
                <a:latin typeface="Arial" panose="020B0604020202020204" pitchFamily="34" charset="0"/>
                <a:cs typeface="Arial" panose="020B0604020202020204" pitchFamily="34" charset="0"/>
              </a:rPr>
              <a:t>оцинкованная сталь с 2-сторонним полиуретановым покрытием</a:t>
            </a:r>
          </a:p>
          <a:p>
            <a:endParaRPr lang="ru-RU" sz="1100" b="0" dirty="0">
              <a:solidFill>
                <a:schemeClr val="accent1"/>
              </a:solidFill>
              <a:latin typeface="Arial" panose="020B0604020202020204" pitchFamily="34" charset="0"/>
              <a:cs typeface="Arial" panose="020B0604020202020204" pitchFamily="34" charset="0"/>
            </a:endParaRPr>
          </a:p>
          <a:p>
            <a:r>
              <a:rPr lang="ru-RU" sz="1100" b="0" dirty="0">
                <a:solidFill>
                  <a:schemeClr val="accent1"/>
                </a:solidFill>
                <a:latin typeface="Arial" panose="020B0604020202020204" pitchFamily="34" charset="0"/>
                <a:cs typeface="Arial" panose="020B0604020202020204" pitchFamily="34" charset="0"/>
              </a:rPr>
              <a:t>сталь 	           	</a:t>
            </a:r>
            <a:r>
              <a:rPr lang="en-US" sz="1100" b="0" dirty="0">
                <a:solidFill>
                  <a:schemeClr val="accent1"/>
                </a:solidFill>
                <a:latin typeface="Arial" panose="020B0604020202020204" pitchFamily="34" charset="0"/>
                <a:cs typeface="Arial" panose="020B0604020202020204" pitchFamily="34" charset="0"/>
              </a:rPr>
              <a:t>BS EN 10346 - 09</a:t>
            </a:r>
            <a:endParaRPr lang="ru-RU" sz="1100" b="0" dirty="0">
              <a:solidFill>
                <a:schemeClr val="accent1"/>
              </a:solidFill>
              <a:latin typeface="Arial" panose="020B0604020202020204" pitchFamily="34" charset="0"/>
              <a:cs typeface="Arial" panose="020B0604020202020204" pitchFamily="34" charset="0"/>
            </a:endParaRPr>
          </a:p>
          <a:p>
            <a:r>
              <a:rPr lang="ru-RU" sz="1100" b="0" dirty="0">
                <a:solidFill>
                  <a:schemeClr val="accent1"/>
                </a:solidFill>
                <a:latin typeface="Arial" panose="020B0604020202020204" pitchFamily="34" charset="0"/>
                <a:cs typeface="Arial" panose="020B0604020202020204" pitchFamily="34" charset="0"/>
              </a:rPr>
              <a:t>толщина 	           0,55 мм (без покрытия)</a:t>
            </a:r>
          </a:p>
          <a:p>
            <a:r>
              <a:rPr lang="ru-RU" sz="1100" b="0" dirty="0">
                <a:solidFill>
                  <a:schemeClr val="accent1"/>
                </a:solidFill>
                <a:latin typeface="Arial" panose="020B0604020202020204" pitchFamily="34" charset="0"/>
                <a:cs typeface="Arial" panose="020B0604020202020204" pitchFamily="34" charset="0"/>
              </a:rPr>
              <a:t>покрытие: 	           полиуретан 40 / 42 мкм (лицевая / обратная)</a:t>
            </a:r>
          </a:p>
          <a:p>
            <a:r>
              <a:rPr lang="ru-RU" sz="1100" b="0" dirty="0" err="1">
                <a:solidFill>
                  <a:schemeClr val="accent1"/>
                </a:solidFill>
                <a:latin typeface="Arial" panose="020B0604020202020204" pitchFamily="34" charset="0"/>
                <a:cs typeface="Arial" panose="020B0604020202020204" pitchFamily="34" charset="0"/>
              </a:rPr>
              <a:t>цинкование</a:t>
            </a:r>
            <a:r>
              <a:rPr lang="ru-RU" sz="1100" b="0" dirty="0">
                <a:solidFill>
                  <a:schemeClr val="accent1"/>
                </a:solidFill>
                <a:latin typeface="Arial" panose="020B0604020202020204" pitchFamily="34" charset="0"/>
                <a:cs typeface="Arial" panose="020B0604020202020204" pitchFamily="34" charset="0"/>
              </a:rPr>
              <a:t>:	           275 г/кв. м (1 класс)</a:t>
            </a:r>
          </a:p>
          <a:p>
            <a:r>
              <a:rPr lang="ru-RU" sz="1100" b="0" dirty="0">
                <a:solidFill>
                  <a:schemeClr val="accent1"/>
                </a:solidFill>
                <a:latin typeface="Arial" panose="020B0604020202020204" pitchFamily="34" charset="0"/>
                <a:cs typeface="Arial" panose="020B0604020202020204" pitchFamily="34" charset="0"/>
              </a:rPr>
              <a:t>общая толщина      ≥</a:t>
            </a:r>
            <a:r>
              <a:rPr lang="en-US" sz="1100" b="0" dirty="0">
                <a:solidFill>
                  <a:schemeClr val="accent1"/>
                </a:solidFill>
                <a:latin typeface="Arial" panose="020B0604020202020204" pitchFamily="34" charset="0"/>
                <a:cs typeface="Arial" panose="020B0604020202020204" pitchFamily="34" charset="0"/>
              </a:rPr>
              <a:t> </a:t>
            </a:r>
            <a:r>
              <a:rPr lang="ru-RU" sz="1100" b="0" dirty="0">
                <a:solidFill>
                  <a:schemeClr val="accent1"/>
                </a:solidFill>
                <a:latin typeface="Arial" panose="020B0604020202020204" pitchFamily="34" charset="0"/>
                <a:cs typeface="Arial" panose="020B0604020202020204" pitchFamily="34" charset="0"/>
              </a:rPr>
              <a:t>0,6 мм</a:t>
            </a:r>
          </a:p>
        </p:txBody>
      </p:sp>
    </p:spTree>
    <p:extLst>
      <p:ext uri="{BB962C8B-B14F-4D97-AF65-F5344CB8AC3E}">
        <p14:creationId xmlns:p14="http://schemas.microsoft.com/office/powerpoint/2010/main" val="2833711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Используемое сырье</a:t>
            </a:r>
            <a:endParaRPr lang="en-US" dirty="0"/>
          </a:p>
        </p:txBody>
      </p:sp>
      <p:sp>
        <p:nvSpPr>
          <p:cNvPr id="4" name="Date Placeholder 3"/>
          <p:cNvSpPr>
            <a:spLocks noGrp="1"/>
          </p:cNvSpPr>
          <p:nvPr>
            <p:ph type="dt" sz="half" idx="10"/>
          </p:nvPr>
        </p:nvSpPr>
        <p:spPr/>
        <p:txBody>
          <a:bodyPr/>
          <a:lstStyle/>
          <a:p>
            <a:fld id="{34C25A33-515C-3143-A92A-5B5073F02483}" type="datetime3">
              <a:rPr lang="ru-RU" smtClean="0"/>
              <a:t>02/12/19</a:t>
            </a:fld>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13</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593636603"/>
              </p:ext>
            </p:extLst>
          </p:nvPr>
        </p:nvGraphicFramePr>
        <p:xfrm>
          <a:off x="542817" y="1331087"/>
          <a:ext cx="4072725" cy="1524000"/>
        </p:xfrm>
        <a:graphic>
          <a:graphicData uri="http://schemas.openxmlformats.org/drawingml/2006/table">
            <a:tbl>
              <a:tblPr firstRow="1" bandRow="1">
                <a:tableStyleId>{8A107856-5554-42FB-B03E-39F5DBC370BA}</a:tableStyleId>
              </a:tblPr>
              <a:tblGrid>
                <a:gridCol w="4072725">
                  <a:extLst>
                    <a:ext uri="{9D8B030D-6E8A-4147-A177-3AD203B41FA5}">
                      <a16:colId xmlns:a16="http://schemas.microsoft.com/office/drawing/2014/main" val="20000"/>
                    </a:ext>
                  </a:extLst>
                </a:gridCol>
              </a:tblGrid>
              <a:tr h="370840">
                <a:tc>
                  <a:txBody>
                    <a:bodyPr/>
                    <a:lstStyle/>
                    <a:p>
                      <a:r>
                        <a:rPr lang="ru-RU" sz="2200" b="1" i="0" dirty="0">
                          <a:latin typeface="Arial" charset="0"/>
                          <a:ea typeface="Arial" charset="0"/>
                          <a:cs typeface="Arial" charset="0"/>
                        </a:rPr>
                        <a:t>ГАРАНТИЯ</a:t>
                      </a:r>
                      <a:endParaRPr lang="en-US" sz="1600" b="0" i="0" dirty="0">
                        <a:latin typeface="Arial" charset="0"/>
                        <a:ea typeface="Arial" charset="0"/>
                        <a:cs typeface="Arial" charset="0"/>
                      </a:endParaRPr>
                    </a:p>
                  </a:txBody>
                  <a:tcPr marL="0" marR="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3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200" b="1" i="0" dirty="0">
                          <a:latin typeface="Arial" charset="0"/>
                          <a:ea typeface="Arial" charset="0"/>
                          <a:cs typeface="Arial" charset="0"/>
                        </a:rPr>
                        <a:t>25 лет </a:t>
                      </a:r>
                      <a:r>
                        <a:rPr lang="ru-RU" sz="1600" b="0" i="0" dirty="0">
                          <a:latin typeface="Arial" charset="0"/>
                          <a:ea typeface="Arial" charset="0"/>
                          <a:cs typeface="Arial" charset="0"/>
                        </a:rPr>
                        <a:t>от</a:t>
                      </a:r>
                      <a:r>
                        <a:rPr lang="ru-RU" sz="1600" b="0" i="0" baseline="0" dirty="0">
                          <a:latin typeface="Arial" charset="0"/>
                          <a:ea typeface="Arial" charset="0"/>
                          <a:cs typeface="Arial" charset="0"/>
                        </a:rPr>
                        <a:t> сквозной коррозии</a:t>
                      </a:r>
                      <a:endParaRPr lang="en-US" sz="1600" b="0" i="0" dirty="0">
                        <a:latin typeface="Arial" charset="0"/>
                        <a:ea typeface="Arial" charset="0"/>
                        <a:cs typeface="Arial" charset="0"/>
                      </a:endParaRPr>
                    </a:p>
                  </a:txBody>
                  <a:tcPr marL="0" marR="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200" b="1" i="0" dirty="0">
                          <a:latin typeface="Arial" charset="0"/>
                          <a:ea typeface="Arial" charset="0"/>
                          <a:cs typeface="Arial" charset="0"/>
                        </a:rPr>
                        <a:t>7</a:t>
                      </a:r>
                      <a:r>
                        <a:rPr lang="ru-RU" sz="2200" b="1" i="0" baseline="0" dirty="0">
                          <a:latin typeface="Arial" charset="0"/>
                          <a:ea typeface="Arial" charset="0"/>
                          <a:cs typeface="Arial" charset="0"/>
                        </a:rPr>
                        <a:t> лет </a:t>
                      </a:r>
                      <a:r>
                        <a:rPr lang="ru-RU" sz="1600" b="0" i="0" baseline="0" dirty="0">
                          <a:latin typeface="Arial" charset="0"/>
                          <a:ea typeface="Arial" charset="0"/>
                          <a:cs typeface="Arial" charset="0"/>
                        </a:rPr>
                        <a:t>сохранность декоративных </a:t>
                      </a:r>
                      <a:r>
                        <a:rPr lang="ru-RU" sz="1600" b="0" i="0" baseline="0" dirty="0" err="1">
                          <a:latin typeface="Arial" charset="0"/>
                          <a:ea typeface="Arial" charset="0"/>
                          <a:cs typeface="Arial" charset="0"/>
                        </a:rPr>
                        <a:t>свойст</a:t>
                      </a:r>
                      <a:r>
                        <a:rPr lang="ru-RU" sz="1600" b="0" i="0" baseline="0" dirty="0">
                          <a:latin typeface="Arial" charset="0"/>
                          <a:ea typeface="Arial" charset="0"/>
                          <a:cs typeface="Arial" charset="0"/>
                        </a:rPr>
                        <a:t> (внешняя сторона)</a:t>
                      </a:r>
                      <a:endParaRPr lang="en-US" sz="1600" b="0" i="0" dirty="0">
                        <a:latin typeface="Arial" charset="0"/>
                        <a:ea typeface="Arial" charset="0"/>
                        <a:cs typeface="Arial" charset="0"/>
                      </a:endParaRPr>
                    </a:p>
                  </a:txBody>
                  <a:tcPr marL="0" marR="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13" name="Объект 12"/>
          <p:cNvPicPr>
            <a:picLocks noGrp="1" noChangeAspect="1"/>
          </p:cNvPicPr>
          <p:nvPr>
            <p:ph sz="half" idx="15"/>
          </p:nvPr>
        </p:nvPicPr>
        <p:blipFill rotWithShape="1">
          <a:blip r:embed="rId2">
            <a:extLst>
              <a:ext uri="{28A0092B-C50C-407E-A947-70E740481C1C}">
                <a14:useLocalDpi xmlns:a14="http://schemas.microsoft.com/office/drawing/2010/main" val="0"/>
              </a:ext>
            </a:extLst>
          </a:blip>
          <a:srcRect r="7843"/>
          <a:stretch/>
        </p:blipFill>
        <p:spPr>
          <a:xfrm>
            <a:off x="5092286" y="1261872"/>
            <a:ext cx="4051714" cy="3385566"/>
          </a:xfrm>
          <a:prstGeom prst="rect">
            <a:avLst/>
          </a:prstGeom>
        </p:spPr>
      </p:pic>
      <p:pic>
        <p:nvPicPr>
          <p:cNvPr id="14" name="Рисунок 1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316696" y="4607114"/>
            <a:ext cx="2333631" cy="1479622"/>
          </a:xfrm>
          <a:prstGeom prst="rect">
            <a:avLst/>
          </a:prstGeom>
        </p:spPr>
      </p:pic>
      <p:pic>
        <p:nvPicPr>
          <p:cNvPr id="15" name="Рисунок 14"/>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41702" y="4697524"/>
            <a:ext cx="2384365" cy="1298801"/>
          </a:xfrm>
          <a:prstGeom prst="rect">
            <a:avLst/>
          </a:prstGeom>
        </p:spPr>
      </p:pic>
      <p:pic>
        <p:nvPicPr>
          <p:cNvPr id="17" name="Рисунок 16"/>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6140956" y="4667116"/>
            <a:ext cx="2294954" cy="1359616"/>
          </a:xfrm>
          <a:prstGeom prst="rect">
            <a:avLst/>
          </a:prstGeom>
        </p:spPr>
      </p:pic>
    </p:spTree>
    <p:extLst>
      <p:ext uri="{BB962C8B-B14F-4D97-AF65-F5344CB8AC3E}">
        <p14:creationId xmlns:p14="http://schemas.microsoft.com/office/powerpoint/2010/main" val="111374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p:txBody>
          <a:bodyPr>
            <a:normAutofit/>
          </a:bodyPr>
          <a:lstStyle/>
          <a:p>
            <a:r>
              <a:rPr lang="ru-RU" dirty="0"/>
              <a:t>Производство</a:t>
            </a:r>
            <a:r>
              <a:rPr lang="ru-RU" dirty="0">
                <a:solidFill>
                  <a:schemeClr val="tx1">
                    <a:lumMod val="75000"/>
                    <a:lumOff val="25000"/>
                  </a:schemeClr>
                </a:solidFill>
              </a:rPr>
              <a:t> </a:t>
            </a:r>
            <a:r>
              <a:rPr lang="ru-RU" dirty="0"/>
              <a:t>труб и желобов</a:t>
            </a:r>
          </a:p>
        </p:txBody>
      </p:sp>
      <p:sp>
        <p:nvSpPr>
          <p:cNvPr id="31" name="Footer Placeholder 30"/>
          <p:cNvSpPr>
            <a:spLocks noGrp="1"/>
          </p:cNvSpPr>
          <p:nvPr>
            <p:ph type="ftr" sz="quarter" idx="11"/>
          </p:nvPr>
        </p:nvSpPr>
        <p:spPr/>
        <p:txBody>
          <a:bodyPr/>
          <a:lstStyle/>
          <a:p>
            <a:r>
              <a:rPr lang="ru-RU" dirty="0"/>
              <a:t>Знание. Опыт. Мастерство.</a:t>
            </a:r>
            <a:endParaRPr lang="en-US" dirty="0"/>
          </a:p>
        </p:txBody>
      </p:sp>
      <p:sp>
        <p:nvSpPr>
          <p:cNvPr id="32" name="Slide Number Placeholder 31"/>
          <p:cNvSpPr>
            <a:spLocks noGrp="1"/>
          </p:cNvSpPr>
          <p:nvPr>
            <p:ph type="sldNum" sz="quarter" idx="12"/>
          </p:nvPr>
        </p:nvSpPr>
        <p:spPr/>
        <p:txBody>
          <a:bodyPr/>
          <a:lstStyle/>
          <a:p>
            <a:fld id="{D809891A-D309-0247-92B5-BD07C36B0836}" type="slidenum">
              <a:rPr lang="en-US" smtClean="0"/>
              <a:t>14</a:t>
            </a:fld>
            <a:endParaRPr lang="en-US"/>
          </a:p>
        </p:txBody>
      </p:sp>
      <p:sp>
        <p:nvSpPr>
          <p:cNvPr id="15" name="Объект 14"/>
          <p:cNvSpPr>
            <a:spLocks noGrp="1"/>
          </p:cNvSpPr>
          <p:nvPr>
            <p:ph sz="half" idx="13"/>
          </p:nvPr>
        </p:nvSpPr>
        <p:spPr>
          <a:xfrm>
            <a:off x="539750" y="1196976"/>
            <a:ext cx="8064500" cy="795651"/>
          </a:xfrm>
        </p:spPr>
        <p:txBody>
          <a:bodyPr>
            <a:noAutofit/>
          </a:bodyPr>
          <a:lstStyle/>
          <a:p>
            <a:r>
              <a:rPr lang="ru-RU" sz="1600" b="0" cap="none" dirty="0">
                <a:solidFill>
                  <a:schemeClr val="accent1"/>
                </a:solidFill>
                <a:latin typeface="Arial" panose="020B0604020202020204" pitchFamily="34" charset="0"/>
                <a:cs typeface="Arial" panose="020B0604020202020204" pitchFamily="34" charset="0"/>
              </a:rPr>
              <a:t>Длинномеры системы (трубы и желоба) изготавливаются методом прокатка стали на прокатных линиях</a:t>
            </a:r>
            <a:r>
              <a:rPr lang="en-US" sz="1600" b="0" cap="none" dirty="0">
                <a:solidFill>
                  <a:schemeClr val="accent1"/>
                </a:solidFill>
                <a:latin typeface="Arial" panose="020B0604020202020204" pitchFamily="34" charset="0"/>
                <a:cs typeface="Arial" panose="020B0604020202020204" pitchFamily="34" charset="0"/>
              </a:rPr>
              <a:t> </a:t>
            </a:r>
            <a:r>
              <a:rPr lang="ru-RU" sz="1600" b="0" cap="none" dirty="0">
                <a:solidFill>
                  <a:schemeClr val="accent1"/>
                </a:solidFill>
                <a:latin typeface="Arial" panose="020B0604020202020204" pitchFamily="34" charset="0"/>
                <a:cs typeface="Arial" panose="020B0604020202020204" pitchFamily="34" charset="0"/>
              </a:rPr>
              <a:t>от ведущего европейского производителя</a:t>
            </a:r>
            <a:r>
              <a:rPr lang="en-US" sz="1600" b="0" cap="none" dirty="0">
                <a:solidFill>
                  <a:schemeClr val="accent1"/>
                </a:solidFill>
                <a:latin typeface="Arial" panose="020B0604020202020204" pitchFamily="34" charset="0"/>
                <a:cs typeface="Arial" panose="020B0604020202020204" pitchFamily="34" charset="0"/>
              </a:rPr>
              <a:t> </a:t>
            </a:r>
            <a:r>
              <a:rPr lang="ru-RU" sz="1600" b="0" cap="none" dirty="0">
                <a:solidFill>
                  <a:schemeClr val="accent1"/>
                </a:solidFill>
                <a:latin typeface="Arial" panose="020B0604020202020204" pitchFamily="34" charset="0"/>
                <a:cs typeface="Arial" panose="020B0604020202020204" pitchFamily="34" charset="0"/>
              </a:rPr>
              <a:t>в соответствии с </a:t>
            </a:r>
            <a:r>
              <a:rPr lang="ru-RU" sz="1600" b="0" dirty="0">
                <a:solidFill>
                  <a:schemeClr val="accent1"/>
                </a:solidFill>
                <a:latin typeface="Arial" panose="020B0604020202020204" pitchFamily="34" charset="0"/>
                <a:cs typeface="Arial" panose="020B0604020202020204" pitchFamily="34" charset="0"/>
              </a:rPr>
              <a:t>ТУ 25.11.23-002-63543629-2018.</a:t>
            </a:r>
          </a:p>
          <a:p>
            <a:endParaRPr lang="ru-RU" sz="1600" b="0" cap="none" dirty="0">
              <a:solidFill>
                <a:schemeClr val="accent1"/>
              </a:solidFill>
              <a:latin typeface="Arial" panose="020B0604020202020204" pitchFamily="34" charset="0"/>
              <a:cs typeface="Arial" panose="020B0604020202020204" pitchFamily="34" charset="0"/>
            </a:endParaRPr>
          </a:p>
          <a:p>
            <a:endParaRPr lang="ru-RU" sz="1600" b="0" cap="none" dirty="0">
              <a:solidFill>
                <a:schemeClr val="accent1"/>
              </a:solidFill>
            </a:endParaRPr>
          </a:p>
        </p:txBody>
      </p:sp>
      <p:sp>
        <p:nvSpPr>
          <p:cNvPr id="12" name="Title 4"/>
          <p:cNvSpPr txBox="1">
            <a:spLocks/>
          </p:cNvSpPr>
          <p:nvPr/>
        </p:nvSpPr>
        <p:spPr>
          <a:xfrm>
            <a:off x="539750" y="263856"/>
            <a:ext cx="8064500" cy="592791"/>
          </a:xfrm>
          <a:prstGeom prst="rect">
            <a:avLst/>
          </a:prstGeom>
        </p:spPr>
        <p:txBody>
          <a:bodyPr/>
          <a:lstStyle>
            <a:lvl1pPr algn="l" defTabSz="457200" rtl="0" eaLnBrk="1" latinLnBrk="0" hangingPunct="1">
              <a:spcBef>
                <a:spcPct val="0"/>
              </a:spcBef>
              <a:buNone/>
              <a:defRPr sz="2200" b="1" i="0" kern="1200" cap="all">
                <a:solidFill>
                  <a:schemeClr val="accent1"/>
                </a:solidFill>
                <a:latin typeface="Arial"/>
                <a:ea typeface="+mj-ea"/>
                <a:cs typeface="+mj-cs"/>
              </a:defRPr>
            </a:lvl1pPr>
          </a:lstStyle>
          <a:p>
            <a:endParaRPr lang="en-US" b="0"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r="940"/>
          <a:stretch/>
        </p:blipFill>
        <p:spPr>
          <a:xfrm>
            <a:off x="755804" y="2332956"/>
            <a:ext cx="5959958" cy="325509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0933" y="3451728"/>
            <a:ext cx="1549458" cy="1032972"/>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933" y="2332957"/>
            <a:ext cx="1549458" cy="1002137"/>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0933" y="4601334"/>
            <a:ext cx="1510915" cy="986720"/>
          </a:xfrm>
          <a:prstGeom prst="rect">
            <a:avLst/>
          </a:prstGeom>
        </p:spPr>
      </p:pic>
    </p:spTree>
    <p:extLst>
      <p:ext uri="{BB962C8B-B14F-4D97-AF65-F5344CB8AC3E}">
        <p14:creationId xmlns:p14="http://schemas.microsoft.com/office/powerpoint/2010/main" val="40431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p:txBody>
          <a:bodyPr>
            <a:normAutofit/>
          </a:bodyPr>
          <a:lstStyle/>
          <a:p>
            <a:r>
              <a:rPr lang="ru-RU" dirty="0"/>
              <a:t>Производство</a:t>
            </a:r>
            <a:r>
              <a:rPr lang="ru-RU" dirty="0">
                <a:solidFill>
                  <a:schemeClr val="tx1">
                    <a:lumMod val="75000"/>
                    <a:lumOff val="25000"/>
                  </a:schemeClr>
                </a:solidFill>
              </a:rPr>
              <a:t> </a:t>
            </a:r>
            <a:r>
              <a:rPr lang="ru-RU" dirty="0"/>
              <a:t>фитингов</a:t>
            </a:r>
          </a:p>
        </p:txBody>
      </p:sp>
      <p:sp>
        <p:nvSpPr>
          <p:cNvPr id="31" name="Footer Placeholder 30"/>
          <p:cNvSpPr>
            <a:spLocks noGrp="1"/>
          </p:cNvSpPr>
          <p:nvPr>
            <p:ph type="ftr" sz="quarter" idx="11"/>
          </p:nvPr>
        </p:nvSpPr>
        <p:spPr/>
        <p:txBody>
          <a:bodyPr/>
          <a:lstStyle/>
          <a:p>
            <a:r>
              <a:rPr lang="ru-RU" dirty="0"/>
              <a:t>Знание. Опыт. Мастерство.</a:t>
            </a:r>
            <a:endParaRPr lang="en-US" dirty="0"/>
          </a:p>
        </p:txBody>
      </p:sp>
      <p:sp>
        <p:nvSpPr>
          <p:cNvPr id="32" name="Slide Number Placeholder 31"/>
          <p:cNvSpPr>
            <a:spLocks noGrp="1"/>
          </p:cNvSpPr>
          <p:nvPr>
            <p:ph type="sldNum" sz="quarter" idx="12"/>
          </p:nvPr>
        </p:nvSpPr>
        <p:spPr/>
        <p:txBody>
          <a:bodyPr/>
          <a:lstStyle/>
          <a:p>
            <a:fld id="{D809891A-D309-0247-92B5-BD07C36B0836}" type="slidenum">
              <a:rPr lang="en-US" smtClean="0"/>
              <a:t>15</a:t>
            </a:fld>
            <a:endParaRPr lang="en-US"/>
          </a:p>
        </p:txBody>
      </p:sp>
      <p:sp>
        <p:nvSpPr>
          <p:cNvPr id="15" name="Объект 14"/>
          <p:cNvSpPr>
            <a:spLocks noGrp="1"/>
          </p:cNvSpPr>
          <p:nvPr>
            <p:ph sz="half" idx="13"/>
          </p:nvPr>
        </p:nvSpPr>
        <p:spPr>
          <a:xfrm>
            <a:off x="539750" y="1196976"/>
            <a:ext cx="8064500" cy="795651"/>
          </a:xfrm>
        </p:spPr>
        <p:txBody>
          <a:bodyPr>
            <a:noAutofit/>
          </a:bodyPr>
          <a:lstStyle/>
          <a:p>
            <a:r>
              <a:rPr lang="ru-RU" sz="1600" b="0" cap="none" dirty="0">
                <a:solidFill>
                  <a:schemeClr val="accent1"/>
                </a:solidFill>
                <a:latin typeface="Arial" panose="020B0604020202020204" pitchFamily="34" charset="0"/>
                <a:cs typeface="Arial" panose="020B0604020202020204" pitchFamily="34" charset="0"/>
              </a:rPr>
              <a:t>Глубокая вытяжка металлов представляет собой процесс превращения плоской заготовки в полую открытую сверху деталь замкнутого контура любой формы и проводится на штампах.</a:t>
            </a:r>
          </a:p>
          <a:p>
            <a:endParaRPr lang="ru-RU" sz="1600" b="0" cap="none" dirty="0">
              <a:solidFill>
                <a:schemeClr val="accent1"/>
              </a:solidFill>
              <a:latin typeface="Arial" panose="020B0604020202020204" pitchFamily="34" charset="0"/>
              <a:cs typeface="Arial" panose="020B0604020202020204" pitchFamily="34" charset="0"/>
            </a:endParaRPr>
          </a:p>
          <a:p>
            <a:endParaRPr lang="ru-RU" sz="1600" b="0" cap="none" dirty="0">
              <a:solidFill>
                <a:schemeClr val="accent1"/>
              </a:solidFill>
            </a:endParaRPr>
          </a:p>
        </p:txBody>
      </p:sp>
      <p:sp>
        <p:nvSpPr>
          <p:cNvPr id="12" name="Title 4"/>
          <p:cNvSpPr txBox="1">
            <a:spLocks/>
          </p:cNvSpPr>
          <p:nvPr/>
        </p:nvSpPr>
        <p:spPr>
          <a:xfrm>
            <a:off x="539750" y="263856"/>
            <a:ext cx="8064500" cy="592791"/>
          </a:xfrm>
          <a:prstGeom prst="rect">
            <a:avLst/>
          </a:prstGeom>
        </p:spPr>
        <p:txBody>
          <a:bodyPr/>
          <a:lstStyle>
            <a:lvl1pPr algn="l" defTabSz="457200" rtl="0" eaLnBrk="1" latinLnBrk="0" hangingPunct="1">
              <a:spcBef>
                <a:spcPct val="0"/>
              </a:spcBef>
              <a:buNone/>
              <a:defRPr sz="2200" b="1" i="0" kern="1200" cap="all">
                <a:solidFill>
                  <a:schemeClr val="accent1"/>
                </a:solidFill>
                <a:latin typeface="Arial"/>
                <a:ea typeface="+mj-ea"/>
                <a:cs typeface="+mj-cs"/>
              </a:defRPr>
            </a:lvl1pPr>
          </a:lstStyle>
          <a:p>
            <a:endParaRPr lang="en-US" b="0" dirty="0"/>
          </a:p>
        </p:txBody>
      </p:sp>
      <p:sp>
        <p:nvSpPr>
          <p:cNvPr id="13" name="Прямоугольник 12"/>
          <p:cNvSpPr/>
          <p:nvPr/>
        </p:nvSpPr>
        <p:spPr>
          <a:xfrm>
            <a:off x="420878" y="2269546"/>
            <a:ext cx="4416298" cy="1169551"/>
          </a:xfrm>
          <a:prstGeom prst="rect">
            <a:avLst/>
          </a:prstGeom>
        </p:spPr>
        <p:txBody>
          <a:bodyPr wrap="square">
            <a:spAutoFit/>
          </a:bodyPr>
          <a:lstStyle/>
          <a:p>
            <a:pPr lvl="0"/>
            <a:r>
              <a:rPr lang="ru-RU" sz="1400" dirty="0">
                <a:latin typeface="Arial" panose="020B0604020202020204" pitchFamily="34" charset="0"/>
                <a:cs typeface="Arial" panose="020B0604020202020204" pitchFamily="34" charset="0"/>
              </a:rPr>
              <a:t>Элементы металлической водосточной системы ТЕХНОНИКОЛЬ изготавливаются на прессах 160 т с использованием штамповой оснастки от ведущего европейского производителя</a:t>
            </a:r>
          </a:p>
          <a:p>
            <a:pPr lvl="0"/>
            <a:r>
              <a:rPr lang="ru-RU" sz="1400" dirty="0">
                <a:latin typeface="Arial" panose="020B0604020202020204" pitchFamily="34" charset="0"/>
                <a:cs typeface="Arial" panose="020B0604020202020204" pitchFamily="34" charset="0"/>
              </a:rPr>
              <a:t>в соответствии с ТУ 25.11.23-002-63543629-2018.</a:t>
            </a:r>
          </a:p>
        </p:txBody>
      </p:sp>
      <p:pic>
        <p:nvPicPr>
          <p:cNvPr id="14" name="Picture 2" descr="http://mirprom.ru/sites/default/files/annoucement_img/prom_market/2736_176deec9-3015-43a6-b409-29e84e5d52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270" y="3847354"/>
            <a:ext cx="2380154" cy="23801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Гидравлические пресса тройного действия TAP 500/250/100 в составе технологического комплекса фирмы Hydraul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270" y="1941159"/>
            <a:ext cx="2380154" cy="1785116"/>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420878" y="3751824"/>
            <a:ext cx="4572000" cy="2246769"/>
          </a:xfrm>
          <a:prstGeom prst="rect">
            <a:avLst/>
          </a:prstGeom>
        </p:spPr>
        <p:txBody>
          <a:bodyPr>
            <a:spAutoFit/>
          </a:bodyPr>
          <a:lstStyle/>
          <a:p>
            <a:r>
              <a:rPr lang="ru-RU" sz="1400" dirty="0">
                <a:latin typeface="Arial" panose="020B0604020202020204" pitchFamily="34" charset="0"/>
                <a:cs typeface="Arial" panose="020B0604020202020204" pitchFamily="34" charset="0"/>
              </a:rPr>
              <a:t>Участок линии глубокой вытяжки предназначен для холодной листовой штамповки сложных форм. </a:t>
            </a:r>
          </a:p>
          <a:p>
            <a:endParaRPr lang="ru-RU" sz="14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В основе данного процесса лежит технология глубокой вытяжки листовой заготовки, где получение готовых деталей выполняется за один рабочий ход пресса. </a:t>
            </a:r>
          </a:p>
          <a:p>
            <a:endParaRPr lang="ru-RU" sz="14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Работы производятся на гидравлических прессах тройного действия</a:t>
            </a:r>
          </a:p>
        </p:txBody>
      </p:sp>
    </p:spTree>
    <p:extLst>
      <p:ext uri="{BB962C8B-B14F-4D97-AF65-F5344CB8AC3E}">
        <p14:creationId xmlns:p14="http://schemas.microsoft.com/office/powerpoint/2010/main" val="185142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p:txBody>
          <a:bodyPr>
            <a:normAutofit/>
          </a:bodyPr>
          <a:lstStyle/>
          <a:p>
            <a:r>
              <a:rPr lang="ru-RU" dirty="0"/>
              <a:t>УПЛОТНИТЕЛИ</a:t>
            </a:r>
          </a:p>
        </p:txBody>
      </p:sp>
      <p:sp>
        <p:nvSpPr>
          <p:cNvPr id="31" name="Footer Placeholder 30"/>
          <p:cNvSpPr>
            <a:spLocks noGrp="1"/>
          </p:cNvSpPr>
          <p:nvPr>
            <p:ph type="ftr" sz="quarter" idx="11"/>
          </p:nvPr>
        </p:nvSpPr>
        <p:spPr/>
        <p:txBody>
          <a:bodyPr/>
          <a:lstStyle/>
          <a:p>
            <a:r>
              <a:rPr lang="ru-RU" dirty="0"/>
              <a:t>Знание. Опыт. Мастерство.</a:t>
            </a:r>
            <a:endParaRPr lang="en-US" dirty="0"/>
          </a:p>
        </p:txBody>
      </p:sp>
      <p:sp>
        <p:nvSpPr>
          <p:cNvPr id="32" name="Slide Number Placeholder 31"/>
          <p:cNvSpPr>
            <a:spLocks noGrp="1"/>
          </p:cNvSpPr>
          <p:nvPr>
            <p:ph type="sldNum" sz="quarter" idx="12"/>
          </p:nvPr>
        </p:nvSpPr>
        <p:spPr/>
        <p:txBody>
          <a:bodyPr/>
          <a:lstStyle/>
          <a:p>
            <a:fld id="{D809891A-D309-0247-92B5-BD07C36B0836}" type="slidenum">
              <a:rPr lang="en-US" smtClean="0"/>
              <a:t>16</a:t>
            </a:fld>
            <a:endParaRPr lang="en-US"/>
          </a:p>
        </p:txBody>
      </p:sp>
      <p:sp>
        <p:nvSpPr>
          <p:cNvPr id="15" name="Объект 14"/>
          <p:cNvSpPr>
            <a:spLocks noGrp="1"/>
          </p:cNvSpPr>
          <p:nvPr>
            <p:ph sz="half" idx="13"/>
          </p:nvPr>
        </p:nvSpPr>
        <p:spPr>
          <a:xfrm>
            <a:off x="539750" y="1196976"/>
            <a:ext cx="8064500" cy="795651"/>
          </a:xfrm>
        </p:spPr>
        <p:txBody>
          <a:bodyPr>
            <a:noAutofit/>
          </a:bodyPr>
          <a:lstStyle/>
          <a:p>
            <a:r>
              <a:rPr lang="ru-RU" sz="1600" b="0" cap="none" dirty="0">
                <a:solidFill>
                  <a:schemeClr val="accent1"/>
                </a:solidFill>
                <a:latin typeface="Arial" panose="020B0604020202020204" pitchFamily="34" charset="0"/>
                <a:cs typeface="Arial" panose="020B0604020202020204" pitchFamily="34" charset="0"/>
              </a:rPr>
              <a:t>Глубокая вытяжка металлов представляет собой процесс превращения плоской заготовки в полую открытую сверху деталь замкнутого контура любой формы и проводится на штампах.</a:t>
            </a:r>
          </a:p>
          <a:p>
            <a:endParaRPr lang="ru-RU" sz="1600" b="0" cap="none" dirty="0">
              <a:solidFill>
                <a:schemeClr val="accent1"/>
              </a:solidFill>
              <a:latin typeface="Arial" panose="020B0604020202020204" pitchFamily="34" charset="0"/>
              <a:cs typeface="Arial" panose="020B0604020202020204" pitchFamily="34" charset="0"/>
            </a:endParaRPr>
          </a:p>
          <a:p>
            <a:endParaRPr lang="ru-RU" sz="1600" b="0" cap="none" dirty="0">
              <a:solidFill>
                <a:schemeClr val="accent1"/>
              </a:solidFill>
            </a:endParaRPr>
          </a:p>
        </p:txBody>
      </p:sp>
      <p:sp>
        <p:nvSpPr>
          <p:cNvPr id="12" name="Title 4"/>
          <p:cNvSpPr txBox="1">
            <a:spLocks/>
          </p:cNvSpPr>
          <p:nvPr/>
        </p:nvSpPr>
        <p:spPr>
          <a:xfrm>
            <a:off x="539750" y="263856"/>
            <a:ext cx="8064500" cy="592791"/>
          </a:xfrm>
          <a:prstGeom prst="rect">
            <a:avLst/>
          </a:prstGeom>
        </p:spPr>
        <p:txBody>
          <a:bodyPr/>
          <a:lstStyle>
            <a:lvl1pPr algn="l" defTabSz="457200" rtl="0" eaLnBrk="1" latinLnBrk="0" hangingPunct="1">
              <a:spcBef>
                <a:spcPct val="0"/>
              </a:spcBef>
              <a:buNone/>
              <a:defRPr sz="2200" b="1" i="0" kern="1200" cap="all">
                <a:solidFill>
                  <a:schemeClr val="accent1"/>
                </a:solidFill>
                <a:latin typeface="Arial"/>
                <a:ea typeface="+mj-ea"/>
                <a:cs typeface="+mj-cs"/>
              </a:defRPr>
            </a:lvl1pPr>
          </a:lstStyle>
          <a:p>
            <a:endParaRPr lang="en-US" b="0" dirty="0"/>
          </a:p>
        </p:txBody>
      </p:sp>
      <p:sp>
        <p:nvSpPr>
          <p:cNvPr id="13" name="Прямоугольник 12"/>
          <p:cNvSpPr/>
          <p:nvPr/>
        </p:nvSpPr>
        <p:spPr>
          <a:xfrm>
            <a:off x="402590" y="2081699"/>
            <a:ext cx="4416298" cy="2908489"/>
          </a:xfrm>
          <a:prstGeom prst="rect">
            <a:avLst/>
          </a:prstGeom>
        </p:spPr>
        <p:txBody>
          <a:bodyPr wrap="square">
            <a:spAutoFit/>
          </a:bodyPr>
          <a:lstStyle/>
          <a:p>
            <a:pPr lvl="0">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Элементы </a:t>
            </a:r>
            <a:r>
              <a:rPr lang="ru-RU" sz="1400" dirty="0">
                <a:latin typeface="Arial" panose="020B0604020202020204" pitchFamily="34" charset="0"/>
                <a:cs typeface="Arial" panose="020B0604020202020204" pitchFamily="34" charset="0"/>
              </a:rPr>
              <a:t>металлической водосточной системы ТЕХНОНИКОЛЬ оснащены  в</a:t>
            </a:r>
            <a:r>
              <a:rPr lang="ru-RU" sz="1400" dirty="0">
                <a:latin typeface="Arial" panose="020B0604020202020204" pitchFamily="34" charset="0"/>
                <a:ea typeface="Calibri" panose="020F0502020204030204" pitchFamily="34" charset="0"/>
                <a:cs typeface="Arial" panose="020B0604020202020204" pitchFamily="34" charset="0"/>
              </a:rPr>
              <a:t>ысококачественными пористыми уплотнителями </a:t>
            </a:r>
            <a:r>
              <a:rPr lang="en-US" sz="1400" dirty="0">
                <a:latin typeface="Arial" panose="020B0604020202020204" pitchFamily="34" charset="0"/>
                <a:ea typeface="Calibri" panose="020F0502020204030204" pitchFamily="34" charset="0"/>
                <a:cs typeface="Arial" panose="020B0604020202020204" pitchFamily="34" charset="0"/>
              </a:rPr>
              <a:t>EPDM</a:t>
            </a:r>
            <a:r>
              <a:rPr lang="ru-RU" sz="1400" dirty="0">
                <a:latin typeface="Arial" panose="020B0604020202020204" pitchFamily="34" charset="0"/>
                <a:ea typeface="Calibri" panose="020F0502020204030204" pitchFamily="34" charset="0"/>
                <a:cs typeface="Arial" panose="020B0604020202020204" pitchFamily="34" charset="0"/>
              </a:rPr>
              <a:t>.</a:t>
            </a:r>
          </a:p>
          <a:p>
            <a:pPr lvl="0">
              <a:spcAft>
                <a:spcPts val="0"/>
              </a:spcAft>
            </a:pPr>
            <a:endParaRPr lang="ru-RU" sz="1400" dirty="0">
              <a:latin typeface="Arial" panose="020B0604020202020204" pitchFamily="34" charset="0"/>
              <a:ea typeface="Calibri" panose="020F0502020204030204" pitchFamily="34" charset="0"/>
              <a:cs typeface="Arial" panose="020B0604020202020204" pitchFamily="34" charset="0"/>
            </a:endParaRPr>
          </a:p>
          <a:p>
            <a:r>
              <a:rPr lang="ru-RU" sz="1200" b="1" dirty="0">
                <a:latin typeface="Arial" panose="020B0604020202020204" pitchFamily="34" charset="0"/>
                <a:cs typeface="Arial" panose="020B0604020202020204" pitchFamily="34" charset="0"/>
              </a:rPr>
              <a:t>ОСНОВНЫЕ СВОЙСТВА</a:t>
            </a:r>
            <a:r>
              <a:rPr lang="ru-RU" sz="12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водонепроницаемость;</a:t>
            </a:r>
          </a:p>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высокий уровень </a:t>
            </a:r>
            <a:r>
              <a:rPr lang="ru-RU" sz="1200" dirty="0" err="1">
                <a:latin typeface="Arial" panose="020B0604020202020204" pitchFamily="34" charset="0"/>
                <a:cs typeface="Arial" panose="020B0604020202020204" pitchFamily="34" charset="0"/>
              </a:rPr>
              <a:t>атмосферостойкости</a:t>
            </a:r>
            <a:r>
              <a:rPr lang="ru-RU"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   (воздействие кислорода, ультрафиолета, озона);</a:t>
            </a:r>
          </a:p>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отсутствие трещин и высокая износостойкость;</a:t>
            </a:r>
          </a:p>
          <a:p>
            <a:pPr marL="285750" indent="-285750">
              <a:buFont typeface="Arial" panose="020B0604020202020204" pitchFamily="34" charset="0"/>
              <a:buChar char="•"/>
            </a:pPr>
            <a:r>
              <a:rPr lang="ru-RU" sz="1200" dirty="0" err="1">
                <a:latin typeface="Arial" panose="020B0604020202020204" pitchFamily="34" charset="0"/>
                <a:cs typeface="Arial" panose="020B0604020202020204" pitchFamily="34" charset="0"/>
              </a:rPr>
              <a:t>термоустойчивость</a:t>
            </a:r>
            <a:r>
              <a:rPr lang="ru-RU" sz="1200" dirty="0">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(в диапазоне от -50 до +100 С);</a:t>
            </a:r>
          </a:p>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высокий уровень адгезии;</a:t>
            </a:r>
          </a:p>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способность "держать" форму</a:t>
            </a:r>
          </a:p>
          <a:p>
            <a:pPr lvl="0">
              <a:spcAft>
                <a:spcPts val="0"/>
              </a:spcAft>
            </a:pPr>
            <a:endParaRPr lang="ru-RU" sz="1400" dirty="0">
              <a:latin typeface="Arial" panose="020B0604020202020204" pitchFamily="34" charset="0"/>
              <a:ea typeface="Calibri" panose="020F0502020204030204" pitchFamily="34" charset="0"/>
              <a:cs typeface="Arial" panose="020B0604020202020204" pitchFamily="34" charset="0"/>
            </a:endParaRPr>
          </a:p>
          <a:p>
            <a:pPr lvl="0">
              <a:spcAft>
                <a:spcPts val="0"/>
              </a:spcAft>
            </a:pPr>
            <a:endParaRPr lang="ru-RU" sz="1400" dirty="0">
              <a:latin typeface="Arial" panose="020B0604020202020204" pitchFamily="34" charset="0"/>
              <a:ea typeface="Calibri" panose="020F0502020204030204" pitchFamily="34" charset="0"/>
              <a:cs typeface="Arial" panose="020B0604020202020204" pitchFamily="34" charset="0"/>
            </a:endParaRPr>
          </a:p>
        </p:txBody>
      </p:sp>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0691" y="4542860"/>
            <a:ext cx="4000096" cy="167238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21808" y="2083367"/>
            <a:ext cx="3392170" cy="3476185"/>
          </a:xfrm>
          <a:prstGeom prst="rect">
            <a:avLst/>
          </a:prstGeom>
        </p:spPr>
      </p:pic>
      <p:sp>
        <p:nvSpPr>
          <p:cNvPr id="2" name="Прямоугольник 1"/>
          <p:cNvSpPr/>
          <p:nvPr/>
        </p:nvSpPr>
        <p:spPr>
          <a:xfrm>
            <a:off x="5321808" y="5646429"/>
            <a:ext cx="3392170" cy="615553"/>
          </a:xfrm>
          <a:prstGeom prst="rect">
            <a:avLst/>
          </a:prstGeom>
          <a:solidFill>
            <a:schemeClr val="accent1"/>
          </a:solidFill>
        </p:spPr>
        <p:txBody>
          <a:bodyPr wrap="square">
            <a:spAutoFit/>
          </a:bodyPr>
          <a:lstStyle/>
          <a:p>
            <a:pPr lvl="0">
              <a:defRPr/>
            </a:pPr>
            <a:r>
              <a:rPr lang="ru-RU" sz="2000" b="1" dirty="0">
                <a:solidFill>
                  <a:schemeClr val="bg2"/>
                </a:solidFill>
                <a:latin typeface="Arial" charset="0"/>
                <a:ea typeface="Arial" charset="0"/>
                <a:cs typeface="Arial" charset="0"/>
              </a:rPr>
              <a:t>10 лет </a:t>
            </a:r>
            <a:r>
              <a:rPr lang="ru-RU" sz="1400" dirty="0">
                <a:solidFill>
                  <a:schemeClr val="bg2"/>
                </a:solidFill>
                <a:latin typeface="Arial" charset="0"/>
                <a:ea typeface="Arial" charset="0"/>
                <a:cs typeface="Arial" charset="0"/>
              </a:rPr>
              <a:t>гарантированный срок службы уплотнителей</a:t>
            </a:r>
            <a:endParaRPr lang="en-US" sz="140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122858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846162"/>
            <a:ext cx="9144000" cy="6011838"/>
          </a:xfrm>
          <a:prstGeom prst="rect">
            <a:avLst/>
          </a:prstGeom>
          <a:solidFill>
            <a:srgbClr val="850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9" name="Text Placeholder 8"/>
          <p:cNvSpPr>
            <a:spLocks noGrp="1"/>
          </p:cNvSpPr>
          <p:nvPr>
            <p:ph type="body" idx="1"/>
          </p:nvPr>
        </p:nvSpPr>
        <p:spPr/>
        <p:txBody>
          <a:bodyPr/>
          <a:lstStyle/>
          <a:p>
            <a:r>
              <a:rPr lang="ru-RU" dirty="0"/>
              <a:t>Контроль качества</a:t>
            </a:r>
            <a:endParaRPr lang="en-US" dirty="0"/>
          </a:p>
        </p:txBody>
      </p:sp>
      <p:sp>
        <p:nvSpPr>
          <p:cNvPr id="4" name="Date Placeholder 3"/>
          <p:cNvSpPr>
            <a:spLocks noGrp="1"/>
          </p:cNvSpPr>
          <p:nvPr>
            <p:ph type="dt" sz="half" idx="10"/>
          </p:nvPr>
        </p:nvSpPr>
        <p:spPr/>
        <p:txBody>
          <a:bodyPr/>
          <a:lstStyle/>
          <a:p>
            <a:fld id="{34C25A33-515C-3143-A92A-5B5073F02483}" type="datetime3">
              <a:rPr lang="ru-RU" smtClean="0"/>
              <a:t>02/12/19</a:t>
            </a:fld>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823" y="313057"/>
            <a:ext cx="1393553" cy="236218"/>
          </a:xfrm>
          <a:prstGeom prst="rect">
            <a:avLst/>
          </a:prstGeom>
        </p:spPr>
      </p:pic>
    </p:spTree>
    <p:extLst>
      <p:ext uri="{BB962C8B-B14F-4D97-AF65-F5344CB8AC3E}">
        <p14:creationId xmlns:p14="http://schemas.microsoft.com/office/powerpoint/2010/main" val="291126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a:t>Методика испытаний</a:t>
            </a:r>
          </a:p>
        </p:txBody>
      </p:sp>
      <p:sp>
        <p:nvSpPr>
          <p:cNvPr id="31" name="Footer Placeholder 30"/>
          <p:cNvSpPr>
            <a:spLocks noGrp="1"/>
          </p:cNvSpPr>
          <p:nvPr>
            <p:ph type="ftr" sz="quarter" idx="11"/>
          </p:nvPr>
        </p:nvSpPr>
        <p:spPr/>
        <p:txBody>
          <a:bodyPr/>
          <a:lstStyle/>
          <a:p>
            <a:r>
              <a:rPr lang="ru-RU" dirty="0"/>
              <a:t>Знание. Опыт. Мастерство.</a:t>
            </a:r>
            <a:endParaRPr lang="en-US" dirty="0"/>
          </a:p>
        </p:txBody>
      </p:sp>
      <p:sp>
        <p:nvSpPr>
          <p:cNvPr id="32" name="Slide Number Placeholder 31"/>
          <p:cNvSpPr>
            <a:spLocks noGrp="1"/>
          </p:cNvSpPr>
          <p:nvPr>
            <p:ph type="sldNum" sz="quarter" idx="12"/>
          </p:nvPr>
        </p:nvSpPr>
        <p:spPr/>
        <p:txBody>
          <a:bodyPr/>
          <a:lstStyle/>
          <a:p>
            <a:fld id="{D809891A-D309-0247-92B5-BD07C36B0836}" type="slidenum">
              <a:rPr lang="en-US" smtClean="0"/>
              <a:t>18</a:t>
            </a:fld>
            <a:endParaRPr lang="en-US"/>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23" y="313057"/>
            <a:ext cx="1393553" cy="236218"/>
          </a:xfrm>
          <a:prstGeom prst="rect">
            <a:avLst/>
          </a:prstGeom>
        </p:spPr>
      </p:pic>
      <p:sp>
        <p:nvSpPr>
          <p:cNvPr id="8" name="Прямоугольник 7"/>
          <p:cNvSpPr/>
          <p:nvPr/>
        </p:nvSpPr>
        <p:spPr>
          <a:xfrm>
            <a:off x="539750" y="1259820"/>
            <a:ext cx="8305624" cy="4401205"/>
          </a:xfrm>
          <a:prstGeom prst="rect">
            <a:avLst/>
          </a:prstGeom>
        </p:spPr>
        <p:txBody>
          <a:bodyPr wrap="square">
            <a:spAutoFit/>
          </a:bodyPr>
          <a:lstStyle/>
          <a:p>
            <a:pPr marL="342900" lvl="0" indent="-342900">
              <a:buFont typeface="+mj-lt"/>
              <a:buAutoNum type="arabicPeriod"/>
            </a:pPr>
            <a:r>
              <a:rPr lang="ru-RU" sz="1400" dirty="0">
                <a:latin typeface="Arial" panose="020B0604020202020204" pitchFamily="34" charset="0"/>
                <a:cs typeface="Arial" panose="020B0604020202020204" pitchFamily="34" charset="0"/>
              </a:rPr>
              <a:t>Изделия принимаются техническим контролем предприятия-изготовителя.</a:t>
            </a:r>
          </a:p>
          <a:p>
            <a:pPr marL="342900" lvl="0" indent="-342900">
              <a:buFont typeface="+mj-lt"/>
              <a:buAutoNum type="arabicPeriod"/>
            </a:pPr>
            <a:r>
              <a:rPr lang="ru-RU" sz="1400" dirty="0">
                <a:latin typeface="Arial" panose="020B0604020202020204" pitchFamily="34" charset="0"/>
                <a:cs typeface="Arial" panose="020B0604020202020204" pitchFamily="34" charset="0"/>
              </a:rPr>
              <a:t>Для проверки изделий на соответствие требованиям ТУ проводят приемо-сдаточные и периодические испытания.</a:t>
            </a:r>
          </a:p>
          <a:p>
            <a:pPr marL="342900" lvl="0" indent="-342900">
              <a:buFont typeface="+mj-lt"/>
              <a:buAutoNum type="arabicPeriod"/>
            </a:pPr>
            <a:r>
              <a:rPr lang="ru-RU" sz="1400" dirty="0">
                <a:latin typeface="Arial" panose="020B0604020202020204" pitchFamily="34" charset="0"/>
                <a:cs typeface="Arial" panose="020B0604020202020204" pitchFamily="34" charset="0"/>
              </a:rPr>
              <a:t>Приемку и поставку изделий производят партиями. </a:t>
            </a:r>
          </a:p>
          <a:p>
            <a:pPr marL="342900" lvl="0" indent="-342900">
              <a:buFont typeface="+mj-lt"/>
              <a:buAutoNum type="arabicPeriod"/>
            </a:pPr>
            <a:r>
              <a:rPr lang="ru-RU" sz="1400" dirty="0">
                <a:latin typeface="Arial" panose="020B0604020202020204" pitchFamily="34" charset="0"/>
                <a:cs typeface="Arial" panose="020B0604020202020204" pitchFamily="34" charset="0"/>
              </a:rPr>
              <a:t>Партия состоит из изделий одного типоразмера, изготовленных из одних и тех же материалов, обработанных по одному технологическому процессу и одновременно предъявленных к приемке по одному документу</a:t>
            </a:r>
          </a:p>
          <a:p>
            <a:pPr marL="342900" lvl="0" indent="-342900">
              <a:buFont typeface="+mj-lt"/>
              <a:buAutoNum type="arabicPeriod"/>
            </a:pPr>
            <a:r>
              <a:rPr lang="ru-RU" sz="1400" dirty="0">
                <a:latin typeface="Arial" panose="020B0604020202020204" pitchFamily="34" charset="0"/>
                <a:cs typeface="Arial" panose="020B0604020202020204" pitchFamily="34" charset="0"/>
              </a:rPr>
              <a:t>Отбор образцов для приемо-сдаточных испытаний осуществляют от партии методом случайного отбора. Допускается отбирать образцы равномерно в процессе производства.</a:t>
            </a:r>
          </a:p>
          <a:p>
            <a:pPr marL="342900" lvl="0" indent="-342900">
              <a:buFont typeface="+mj-lt"/>
              <a:buAutoNum type="arabicPeriod"/>
            </a:pPr>
            <a:r>
              <a:rPr lang="ru-RU" sz="1400" dirty="0">
                <a:latin typeface="Arial" panose="020B0604020202020204" pitchFamily="34" charset="0"/>
                <a:cs typeface="Arial" panose="020B0604020202020204" pitchFamily="34" charset="0"/>
              </a:rPr>
              <a:t>Если при приемо-сдаточных испытаниях хотя бы один образец по какому-либо показателю не будет соответствовать требованиям настоящих технических условий, то проводят повторные испытания по этому показателю на удвоенном количестве образцов, отобранных из той же партии. В случае неудовлетворительных результатов повторных испытаний партия изделий приемке не подлежит.</a:t>
            </a:r>
          </a:p>
          <a:p>
            <a:pPr marL="342900" lvl="0" indent="-342900">
              <a:buFont typeface="+mj-lt"/>
              <a:buAutoNum type="arabicPeriod"/>
            </a:pPr>
            <a:r>
              <a:rPr lang="ru-RU" sz="1400" dirty="0">
                <a:latin typeface="Arial" panose="020B0604020202020204" pitchFamily="34" charset="0"/>
                <a:cs typeface="Arial" panose="020B0604020202020204" pitchFamily="34" charset="0"/>
              </a:rPr>
              <a:t>Отбор образцов для периодических испытаний осуществляют из числа изделий, прошедших приемо-сдаточные испытания методом случайного отбора. </a:t>
            </a:r>
          </a:p>
          <a:p>
            <a:pPr marL="342900" lvl="0" indent="-342900">
              <a:buFont typeface="+mj-lt"/>
              <a:buAutoNum type="arabicPeriod"/>
            </a:pPr>
            <a:r>
              <a:rPr lang="ru-RU" sz="1400" dirty="0">
                <a:latin typeface="Arial" panose="020B0604020202020204" pitchFamily="34" charset="0"/>
                <a:cs typeface="Arial" panose="020B0604020202020204" pitchFamily="34" charset="0"/>
              </a:rPr>
              <a:t>При получении неудовлетворительных результатов периодических испытаний проводят повторные испытания по показателю несоответствия на удвоенном количестве образцов. В случае неудовлетворительных результатов повторных испытаний должны быть выявлены и устранены причины, приведшие к несоответствию.</a:t>
            </a:r>
          </a:p>
        </p:txBody>
      </p:sp>
    </p:spTree>
    <p:extLst>
      <p:ext uri="{BB962C8B-B14F-4D97-AF65-F5344CB8AC3E}">
        <p14:creationId xmlns:p14="http://schemas.microsoft.com/office/powerpoint/2010/main" val="1992984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 name="Footer Placeholder 30"/>
          <p:cNvSpPr>
            <a:spLocks noGrp="1"/>
          </p:cNvSpPr>
          <p:nvPr>
            <p:ph type="ftr" sz="quarter" idx="11"/>
          </p:nvPr>
        </p:nvSpPr>
        <p:spPr/>
        <p:txBody>
          <a:bodyPr/>
          <a:lstStyle/>
          <a:p>
            <a:r>
              <a:rPr lang="ru-RU" dirty="0"/>
              <a:t>Знание. Опыт. Мастерство.</a:t>
            </a:r>
            <a:endParaRPr lang="en-US" dirty="0"/>
          </a:p>
        </p:txBody>
      </p:sp>
      <p:sp>
        <p:nvSpPr>
          <p:cNvPr id="32" name="Slide Number Placeholder 31"/>
          <p:cNvSpPr>
            <a:spLocks noGrp="1"/>
          </p:cNvSpPr>
          <p:nvPr>
            <p:ph type="sldNum" sz="quarter" idx="12"/>
          </p:nvPr>
        </p:nvSpPr>
        <p:spPr/>
        <p:txBody>
          <a:bodyPr/>
          <a:lstStyle/>
          <a:p>
            <a:fld id="{D809891A-D309-0247-92B5-BD07C36B0836}" type="slidenum">
              <a:rPr lang="en-US" smtClean="0"/>
              <a:t>19</a:t>
            </a:fld>
            <a:endParaRPr lang="en-US"/>
          </a:p>
        </p:txBody>
      </p:sp>
      <p:sp>
        <p:nvSpPr>
          <p:cNvPr id="9" name="Title 4"/>
          <p:cNvSpPr txBox="1">
            <a:spLocks/>
          </p:cNvSpPr>
          <p:nvPr/>
        </p:nvSpPr>
        <p:spPr>
          <a:xfrm>
            <a:off x="539750" y="263856"/>
            <a:ext cx="8064500" cy="592791"/>
          </a:xfrm>
          <a:prstGeom prst="rect">
            <a:avLst/>
          </a:prstGeom>
        </p:spPr>
        <p:txBody>
          <a:bodyPr/>
          <a:lstStyle>
            <a:lvl1pPr algn="l" defTabSz="457200" rtl="0" eaLnBrk="1" latinLnBrk="0" hangingPunct="1">
              <a:spcBef>
                <a:spcPct val="0"/>
              </a:spcBef>
              <a:buNone/>
              <a:defRPr sz="2200" b="1" i="0" kern="1200" cap="all">
                <a:solidFill>
                  <a:schemeClr val="accent1"/>
                </a:solidFill>
                <a:latin typeface="Arial"/>
                <a:ea typeface="+mj-ea"/>
                <a:cs typeface="+mj-cs"/>
              </a:defRPr>
            </a:lvl1pPr>
          </a:lstStyle>
          <a:p>
            <a:r>
              <a:rPr lang="ru-RU" dirty="0"/>
              <a:t>характеристики</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23" y="313057"/>
            <a:ext cx="1393553" cy="23621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862508611"/>
              </p:ext>
            </p:extLst>
          </p:nvPr>
        </p:nvGraphicFramePr>
        <p:xfrm>
          <a:off x="695393" y="1299429"/>
          <a:ext cx="7753213" cy="4197158"/>
        </p:xfrm>
        <a:graphic>
          <a:graphicData uri="http://schemas.openxmlformats.org/drawingml/2006/table">
            <a:tbl>
              <a:tblPr firstRow="1">
                <a:tableStyleId>{5C22544A-7EE6-4342-B048-85BDC9FD1C3A}</a:tableStyleId>
              </a:tblPr>
              <a:tblGrid>
                <a:gridCol w="3524097">
                  <a:extLst>
                    <a:ext uri="{9D8B030D-6E8A-4147-A177-3AD203B41FA5}">
                      <a16:colId xmlns:a16="http://schemas.microsoft.com/office/drawing/2014/main" val="317084440"/>
                    </a:ext>
                  </a:extLst>
                </a:gridCol>
                <a:gridCol w="756282">
                  <a:extLst>
                    <a:ext uri="{9D8B030D-6E8A-4147-A177-3AD203B41FA5}">
                      <a16:colId xmlns:a16="http://schemas.microsoft.com/office/drawing/2014/main" val="3382844088"/>
                    </a:ext>
                  </a:extLst>
                </a:gridCol>
                <a:gridCol w="750627">
                  <a:extLst>
                    <a:ext uri="{9D8B030D-6E8A-4147-A177-3AD203B41FA5}">
                      <a16:colId xmlns:a16="http://schemas.microsoft.com/office/drawing/2014/main" val="515878846"/>
                    </a:ext>
                  </a:extLst>
                </a:gridCol>
                <a:gridCol w="2722207">
                  <a:extLst>
                    <a:ext uri="{9D8B030D-6E8A-4147-A177-3AD203B41FA5}">
                      <a16:colId xmlns:a16="http://schemas.microsoft.com/office/drawing/2014/main" val="232820976"/>
                    </a:ext>
                  </a:extLst>
                </a:gridCol>
              </a:tblGrid>
              <a:tr h="175910">
                <a:tc rowSpan="2">
                  <a:txBody>
                    <a:bodyPr/>
                    <a:lstStyle/>
                    <a:p>
                      <a:pPr marL="36195" marR="36195" algn="ctr">
                        <a:spcBef>
                          <a:spcPts val="300"/>
                        </a:spcBef>
                        <a:spcAft>
                          <a:spcPts val="300"/>
                        </a:spcAft>
                      </a:pPr>
                      <a:r>
                        <a:rPr lang="ru-RU" sz="1200" dirty="0">
                          <a:solidFill>
                            <a:schemeClr val="bg2"/>
                          </a:solidFill>
                          <a:effectLst/>
                        </a:rPr>
                        <a:t>Контролируемый показатель</a:t>
                      </a:r>
                      <a:endParaRPr lang="ru-RU" sz="1400" dirty="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gridSpan="2">
                  <a:txBody>
                    <a:bodyPr/>
                    <a:lstStyle/>
                    <a:p>
                      <a:pPr marL="36195" marR="36195" algn="ctr">
                        <a:spcBef>
                          <a:spcPts val="300"/>
                        </a:spcBef>
                        <a:spcAft>
                          <a:spcPts val="300"/>
                        </a:spcAft>
                      </a:pPr>
                      <a:r>
                        <a:rPr lang="ru-RU" sz="1200" dirty="0">
                          <a:solidFill>
                            <a:schemeClr val="bg2"/>
                          </a:solidFill>
                          <a:effectLst/>
                        </a:rPr>
                        <a:t>Вид испытаний</a:t>
                      </a:r>
                      <a:endParaRPr lang="ru-RU" sz="1400" dirty="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hMerge="1">
                  <a:txBody>
                    <a:bodyPr/>
                    <a:lstStyle/>
                    <a:p>
                      <a:endParaRPr lang="ru-RU"/>
                    </a:p>
                  </a:txBody>
                  <a:tcPr/>
                </a:tc>
                <a:tc rowSpan="2">
                  <a:txBody>
                    <a:bodyPr/>
                    <a:lstStyle/>
                    <a:p>
                      <a:pPr marL="36195" marR="36195" algn="ctr">
                        <a:spcBef>
                          <a:spcPts val="300"/>
                        </a:spcBef>
                        <a:spcAft>
                          <a:spcPts val="300"/>
                        </a:spcAft>
                      </a:pPr>
                      <a:r>
                        <a:rPr lang="ru-RU" sz="1200" dirty="0">
                          <a:solidFill>
                            <a:schemeClr val="bg2"/>
                          </a:solidFill>
                          <a:effectLst/>
                        </a:rPr>
                        <a:t>Объем выборки</a:t>
                      </a:r>
                      <a:endParaRPr lang="ru-RU" sz="1400" dirty="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997828956"/>
                  </a:ext>
                </a:extLst>
              </a:tr>
              <a:tr h="1366141">
                <a:tc vMerge="1">
                  <a:txBody>
                    <a:bodyPr/>
                    <a:lstStyle/>
                    <a:p>
                      <a:endParaRPr lang="ru-RU"/>
                    </a:p>
                  </a:txBody>
                  <a:tcPr/>
                </a:tc>
                <a:tc>
                  <a:txBody>
                    <a:bodyPr/>
                    <a:lstStyle/>
                    <a:p>
                      <a:pPr marL="36195" marR="36195" algn="ctr">
                        <a:spcBef>
                          <a:spcPts val="300"/>
                        </a:spcBef>
                        <a:spcAft>
                          <a:spcPts val="300"/>
                        </a:spcAft>
                      </a:pPr>
                      <a:r>
                        <a:rPr lang="ru-RU" sz="1200" dirty="0">
                          <a:solidFill>
                            <a:schemeClr val="tx1"/>
                          </a:solidFill>
                          <a:effectLst/>
                        </a:rPr>
                        <a:t>приемосдаточные</a:t>
                      </a:r>
                      <a:endParaRPr lang="ru-RU"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vert="vert270" anchor="ctr"/>
                </a:tc>
                <a:tc>
                  <a:txBody>
                    <a:bodyPr/>
                    <a:lstStyle/>
                    <a:p>
                      <a:pPr marL="36195" marR="36195" algn="ctr">
                        <a:spcBef>
                          <a:spcPts val="300"/>
                        </a:spcBef>
                        <a:spcAft>
                          <a:spcPts val="300"/>
                        </a:spcAft>
                      </a:pPr>
                      <a:r>
                        <a:rPr lang="ru-RU" sz="1200" dirty="0">
                          <a:solidFill>
                            <a:schemeClr val="tx1"/>
                          </a:solidFill>
                          <a:effectLst/>
                        </a:rPr>
                        <a:t>периодические </a:t>
                      </a:r>
                      <a:endParaRPr lang="ru-RU"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vert="vert270" anchor="ctr"/>
                </a:tc>
                <a:tc vMerge="1">
                  <a:txBody>
                    <a:bodyPr/>
                    <a:lstStyle/>
                    <a:p>
                      <a:endParaRPr lang="ru-RU"/>
                    </a:p>
                  </a:txBody>
                  <a:tcPr/>
                </a:tc>
                <a:extLst>
                  <a:ext uri="{0D108BD9-81ED-4DB2-BD59-A6C34878D82A}">
                    <a16:rowId xmlns:a16="http://schemas.microsoft.com/office/drawing/2014/main" val="2069259623"/>
                  </a:ext>
                </a:extLst>
              </a:tr>
              <a:tr h="334102">
                <a:tc>
                  <a:txBody>
                    <a:bodyPr/>
                    <a:lstStyle/>
                    <a:p>
                      <a:pPr marL="36195" marR="36195">
                        <a:spcBef>
                          <a:spcPts val="300"/>
                        </a:spcBef>
                        <a:spcAft>
                          <a:spcPts val="300"/>
                        </a:spcAft>
                      </a:pPr>
                      <a:r>
                        <a:rPr lang="ru-RU" sz="1200">
                          <a:effectLst/>
                        </a:rPr>
                        <a:t>Входной контроль сырья и материалов</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Вся партия</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027555847"/>
                  </a:ext>
                </a:extLst>
              </a:tr>
              <a:tr h="501153">
                <a:tc>
                  <a:txBody>
                    <a:bodyPr/>
                    <a:lstStyle/>
                    <a:p>
                      <a:pPr marL="36195" marR="36195">
                        <a:spcBef>
                          <a:spcPts val="300"/>
                        </a:spcBef>
                        <a:spcAft>
                          <a:spcPts val="300"/>
                        </a:spcAft>
                      </a:pPr>
                      <a:r>
                        <a:rPr lang="ru-RU" sz="1200" dirty="0">
                          <a:effectLst/>
                        </a:rPr>
                        <a:t>Проверка соответствия изделий требованиям комплекта конструкторской документации</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Вся партия</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424757747"/>
                  </a:ext>
                </a:extLst>
              </a:tr>
              <a:tr h="270192">
                <a:tc>
                  <a:txBody>
                    <a:bodyPr/>
                    <a:lstStyle/>
                    <a:p>
                      <a:pPr marL="36195" marR="36195">
                        <a:spcBef>
                          <a:spcPts val="300"/>
                        </a:spcBef>
                        <a:spcAft>
                          <a:spcPts val="300"/>
                        </a:spcAft>
                      </a:pPr>
                      <a:r>
                        <a:rPr lang="ru-RU" sz="1200">
                          <a:effectLst/>
                        </a:rPr>
                        <a:t>Проверка габаритных размеров</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3 шт. от партии</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693513757"/>
                  </a:ext>
                </a:extLst>
              </a:tr>
              <a:tr h="270192">
                <a:tc rowSpan="2">
                  <a:txBody>
                    <a:bodyPr/>
                    <a:lstStyle/>
                    <a:p>
                      <a:pPr marL="36195" marR="36195">
                        <a:spcBef>
                          <a:spcPts val="300"/>
                        </a:spcBef>
                        <a:spcAft>
                          <a:spcPts val="300"/>
                        </a:spcAft>
                      </a:pPr>
                      <a:r>
                        <a:rPr lang="ru-RU" sz="1200">
                          <a:effectLst/>
                        </a:rPr>
                        <a:t>Проверка внешнего вида </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rowSpan="2">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rowSpan="2">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Вся партия</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612945457"/>
                  </a:ext>
                </a:extLst>
              </a:tr>
              <a:tr h="27019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36195" marR="36195" algn="ctr">
                        <a:spcBef>
                          <a:spcPts val="300"/>
                        </a:spcBef>
                        <a:spcAft>
                          <a:spcPts val="300"/>
                        </a:spcAft>
                      </a:pPr>
                      <a:r>
                        <a:rPr lang="ru-RU" sz="1200">
                          <a:effectLst/>
                        </a:rPr>
                        <a:t>3 шт. от партии</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285329987"/>
                  </a:ext>
                </a:extLst>
              </a:tr>
              <a:tr h="334102">
                <a:tc>
                  <a:txBody>
                    <a:bodyPr/>
                    <a:lstStyle/>
                    <a:p>
                      <a:pPr marL="36195" marR="36195">
                        <a:spcBef>
                          <a:spcPts val="300"/>
                        </a:spcBef>
                        <a:spcAft>
                          <a:spcPts val="300"/>
                        </a:spcAft>
                      </a:pPr>
                      <a:r>
                        <a:rPr lang="ru-RU" sz="1200">
                          <a:effectLst/>
                        </a:rPr>
                        <a:t>Проверка качества цинкового покрытия</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3 шт. от партии</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746600"/>
                  </a:ext>
                </a:extLst>
              </a:tr>
              <a:tr h="334102">
                <a:tc>
                  <a:txBody>
                    <a:bodyPr/>
                    <a:lstStyle/>
                    <a:p>
                      <a:pPr marL="36195" marR="36195">
                        <a:spcBef>
                          <a:spcPts val="300"/>
                        </a:spcBef>
                        <a:spcAft>
                          <a:spcPts val="300"/>
                        </a:spcAft>
                      </a:pPr>
                      <a:r>
                        <a:rPr lang="ru-RU" sz="1200">
                          <a:effectLst/>
                        </a:rPr>
                        <a:t>Проверка качества окраски порошковой краской</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dirty="0">
                          <a:effectLst/>
                        </a:rPr>
                        <a:t>+</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3 шт. от партии</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391084255"/>
                  </a:ext>
                </a:extLst>
              </a:tr>
              <a:tr h="334102">
                <a:tc>
                  <a:txBody>
                    <a:bodyPr/>
                    <a:lstStyle/>
                    <a:p>
                      <a:pPr marL="36195" marR="36195">
                        <a:spcBef>
                          <a:spcPts val="300"/>
                        </a:spcBef>
                        <a:spcAft>
                          <a:spcPts val="300"/>
                        </a:spcAft>
                      </a:pPr>
                      <a:r>
                        <a:rPr lang="ru-RU" sz="1200">
                          <a:effectLst/>
                        </a:rPr>
                        <a:t>Проверка комплектности, маркировки, упаковки</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a:effectLst/>
                        </a:rPr>
                        <a:t>-</a:t>
                      </a:r>
                      <a:endParaRPr lang="ru-RU" sz="14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195" marR="36195" algn="ctr">
                        <a:spcBef>
                          <a:spcPts val="300"/>
                        </a:spcBef>
                        <a:spcAft>
                          <a:spcPts val="300"/>
                        </a:spcAft>
                      </a:pPr>
                      <a:r>
                        <a:rPr lang="ru-RU" sz="1200" dirty="0">
                          <a:effectLst/>
                        </a:rPr>
                        <a:t>3 шт. от партии</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704914818"/>
                  </a:ext>
                </a:extLst>
              </a:tr>
            </a:tbl>
          </a:graphicData>
        </a:graphic>
      </p:graphicFrame>
    </p:spTree>
    <p:extLst>
      <p:ext uri="{BB962C8B-B14F-4D97-AF65-F5344CB8AC3E}">
        <p14:creationId xmlns:p14="http://schemas.microsoft.com/office/powerpoint/2010/main" val="384813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ru-RU" dirty="0"/>
              <a:t>Описание продукта</a:t>
            </a:r>
            <a:endParaRPr lang="en-US" dirty="0"/>
          </a:p>
        </p:txBody>
      </p:sp>
      <p:sp>
        <p:nvSpPr>
          <p:cNvPr id="3" name="Объект 2"/>
          <p:cNvSpPr>
            <a:spLocks noGrp="1"/>
          </p:cNvSpPr>
          <p:nvPr>
            <p:ph sz="half" idx="2"/>
          </p:nvPr>
        </p:nvSpPr>
        <p:spPr/>
        <p:txBody>
          <a:bodyPr/>
          <a:lstStyle/>
          <a:p>
            <a:pPr lvl="1"/>
            <a:r>
              <a:rPr lang="ru-RU" dirty="0"/>
              <a:t>Преимущества системы</a:t>
            </a:r>
          </a:p>
          <a:p>
            <a:pPr lvl="1"/>
            <a:r>
              <a:rPr lang="ru-RU" dirty="0"/>
              <a:t>Схема системы</a:t>
            </a:r>
          </a:p>
          <a:p>
            <a:pPr lvl="1"/>
            <a:r>
              <a:rPr lang="ru-RU" dirty="0"/>
              <a:t>Элементы системы</a:t>
            </a:r>
          </a:p>
          <a:p>
            <a:endParaRPr lang="ru-RU" dirty="0"/>
          </a:p>
        </p:txBody>
      </p:sp>
      <p:sp>
        <p:nvSpPr>
          <p:cNvPr id="31" name="Footer Placeholder 30"/>
          <p:cNvSpPr>
            <a:spLocks noGrp="1"/>
          </p:cNvSpPr>
          <p:nvPr>
            <p:ph type="ftr" sz="quarter" idx="11"/>
          </p:nvPr>
        </p:nvSpPr>
        <p:spPr/>
        <p:txBody>
          <a:bodyPr/>
          <a:lstStyle/>
          <a:p>
            <a:r>
              <a:rPr lang="ru-RU" dirty="0"/>
              <a:t>Знание. Опыт. Мастерство.</a:t>
            </a:r>
            <a:endParaRPr lang="en-US" dirty="0"/>
          </a:p>
        </p:txBody>
      </p:sp>
      <p:sp>
        <p:nvSpPr>
          <p:cNvPr id="5" name="Title 4"/>
          <p:cNvSpPr>
            <a:spLocks noGrp="1"/>
          </p:cNvSpPr>
          <p:nvPr>
            <p:ph type="title"/>
          </p:nvPr>
        </p:nvSpPr>
        <p:spPr/>
        <p:txBody>
          <a:bodyPr/>
          <a:lstStyle/>
          <a:p>
            <a:r>
              <a:rPr lang="ru-RU" dirty="0"/>
              <a:t>Содержание</a:t>
            </a:r>
            <a:endParaRPr lang="en-US" dirty="0"/>
          </a:p>
        </p:txBody>
      </p:sp>
      <p:sp>
        <p:nvSpPr>
          <p:cNvPr id="9" name="Text Placeholder 8"/>
          <p:cNvSpPr>
            <a:spLocks noGrp="1"/>
          </p:cNvSpPr>
          <p:nvPr>
            <p:ph type="body" idx="27"/>
          </p:nvPr>
        </p:nvSpPr>
        <p:spPr/>
        <p:txBody>
          <a:bodyPr>
            <a:normAutofit/>
          </a:bodyPr>
          <a:lstStyle/>
          <a:p>
            <a:r>
              <a:rPr lang="ru-RU" dirty="0"/>
              <a:t>1</a:t>
            </a:r>
            <a:endParaRPr lang="en-US" dirty="0"/>
          </a:p>
        </p:txBody>
      </p:sp>
      <p:sp>
        <p:nvSpPr>
          <p:cNvPr id="12" name="Text Placeholder 11"/>
          <p:cNvSpPr>
            <a:spLocks noGrp="1"/>
          </p:cNvSpPr>
          <p:nvPr>
            <p:ph type="body" idx="28"/>
          </p:nvPr>
        </p:nvSpPr>
        <p:spPr/>
        <p:txBody>
          <a:bodyPr/>
          <a:lstStyle/>
          <a:p>
            <a:r>
              <a:rPr lang="ru-RU" dirty="0"/>
              <a:t>производство</a:t>
            </a:r>
            <a:endParaRPr lang="en-US" dirty="0"/>
          </a:p>
        </p:txBody>
      </p:sp>
      <p:sp>
        <p:nvSpPr>
          <p:cNvPr id="4" name="Объект 3"/>
          <p:cNvSpPr>
            <a:spLocks noGrp="1"/>
          </p:cNvSpPr>
          <p:nvPr>
            <p:ph sz="half" idx="29"/>
          </p:nvPr>
        </p:nvSpPr>
        <p:spPr/>
        <p:txBody>
          <a:bodyPr>
            <a:normAutofit lnSpcReduction="10000"/>
          </a:bodyPr>
          <a:lstStyle/>
          <a:p>
            <a:pPr lvl="1"/>
            <a:r>
              <a:rPr lang="ru-RU" dirty="0"/>
              <a:t>Сырье</a:t>
            </a:r>
            <a:endParaRPr lang="en-US" dirty="0"/>
          </a:p>
          <a:p>
            <a:pPr lvl="1"/>
            <a:r>
              <a:rPr lang="ru-RU" dirty="0"/>
              <a:t>Производство длинномеров (трубы и желоба)</a:t>
            </a:r>
            <a:endParaRPr lang="en-US" dirty="0"/>
          </a:p>
          <a:p>
            <a:pPr lvl="1"/>
            <a:r>
              <a:rPr lang="ru-RU" dirty="0"/>
              <a:t>Производство фитингов</a:t>
            </a:r>
          </a:p>
          <a:p>
            <a:pPr lvl="1"/>
            <a:r>
              <a:rPr lang="ru-RU" dirty="0"/>
              <a:t>Уплотнители</a:t>
            </a:r>
          </a:p>
          <a:p>
            <a:endParaRPr lang="ru-RU" dirty="0"/>
          </a:p>
        </p:txBody>
      </p:sp>
      <p:sp>
        <p:nvSpPr>
          <p:cNvPr id="15" name="Text Placeholder 14"/>
          <p:cNvSpPr>
            <a:spLocks noGrp="1"/>
          </p:cNvSpPr>
          <p:nvPr>
            <p:ph type="body" idx="30"/>
          </p:nvPr>
        </p:nvSpPr>
        <p:spPr/>
        <p:txBody>
          <a:bodyPr>
            <a:normAutofit/>
          </a:bodyPr>
          <a:lstStyle/>
          <a:p>
            <a:r>
              <a:rPr lang="ru-RU" dirty="0"/>
              <a:t>2</a:t>
            </a:r>
            <a:endParaRPr lang="en-US" dirty="0"/>
          </a:p>
        </p:txBody>
      </p:sp>
      <p:sp>
        <p:nvSpPr>
          <p:cNvPr id="18" name="Text Placeholder 17"/>
          <p:cNvSpPr>
            <a:spLocks noGrp="1"/>
          </p:cNvSpPr>
          <p:nvPr>
            <p:ph type="body" idx="31"/>
          </p:nvPr>
        </p:nvSpPr>
        <p:spPr/>
        <p:txBody>
          <a:bodyPr/>
          <a:lstStyle/>
          <a:p>
            <a:r>
              <a:rPr lang="ru-RU" dirty="0"/>
              <a:t>Контроль качества</a:t>
            </a:r>
            <a:endParaRPr lang="en-US" dirty="0"/>
          </a:p>
        </p:txBody>
      </p:sp>
      <p:sp>
        <p:nvSpPr>
          <p:cNvPr id="7" name="Объект 6"/>
          <p:cNvSpPr>
            <a:spLocks noGrp="1"/>
          </p:cNvSpPr>
          <p:nvPr>
            <p:ph sz="half" idx="32"/>
          </p:nvPr>
        </p:nvSpPr>
        <p:spPr/>
        <p:txBody>
          <a:bodyPr/>
          <a:lstStyle/>
          <a:p>
            <a:pPr lvl="1"/>
            <a:r>
              <a:rPr lang="ru-RU" dirty="0"/>
              <a:t>Методы испытания</a:t>
            </a:r>
          </a:p>
          <a:p>
            <a:pPr lvl="1"/>
            <a:r>
              <a:rPr lang="ru-RU" dirty="0"/>
              <a:t>Основные характеристики</a:t>
            </a:r>
          </a:p>
          <a:p>
            <a:endParaRPr lang="ru-RU" dirty="0"/>
          </a:p>
        </p:txBody>
      </p:sp>
      <p:sp>
        <p:nvSpPr>
          <p:cNvPr id="21" name="Text Placeholder 20"/>
          <p:cNvSpPr>
            <a:spLocks noGrp="1"/>
          </p:cNvSpPr>
          <p:nvPr>
            <p:ph type="body" idx="33"/>
          </p:nvPr>
        </p:nvSpPr>
        <p:spPr/>
        <p:txBody>
          <a:bodyPr>
            <a:normAutofit/>
          </a:bodyPr>
          <a:lstStyle/>
          <a:p>
            <a:r>
              <a:rPr lang="ru-RU" dirty="0"/>
              <a:t>3</a:t>
            </a:r>
            <a:endParaRPr lang="en-US" dirty="0"/>
          </a:p>
        </p:txBody>
      </p:sp>
      <p:sp>
        <p:nvSpPr>
          <p:cNvPr id="8" name="Текст 7"/>
          <p:cNvSpPr>
            <a:spLocks noGrp="1"/>
          </p:cNvSpPr>
          <p:nvPr>
            <p:ph type="body" idx="34"/>
          </p:nvPr>
        </p:nvSpPr>
        <p:spPr/>
        <p:txBody>
          <a:bodyPr/>
          <a:lstStyle/>
          <a:p>
            <a:r>
              <a:rPr lang="ru-RU" dirty="0"/>
              <a:t>Преимущества системы</a:t>
            </a:r>
          </a:p>
        </p:txBody>
      </p:sp>
      <p:sp>
        <p:nvSpPr>
          <p:cNvPr id="2" name="Объект 1"/>
          <p:cNvSpPr>
            <a:spLocks noGrp="1"/>
          </p:cNvSpPr>
          <p:nvPr>
            <p:ph sz="half" idx="35"/>
          </p:nvPr>
        </p:nvSpPr>
        <p:spPr/>
        <p:txBody>
          <a:bodyPr/>
          <a:lstStyle/>
          <a:p>
            <a:endParaRPr lang="ru-RU"/>
          </a:p>
        </p:txBody>
      </p:sp>
      <p:sp>
        <p:nvSpPr>
          <p:cNvPr id="17" name="Текст 16"/>
          <p:cNvSpPr>
            <a:spLocks noGrp="1"/>
          </p:cNvSpPr>
          <p:nvPr>
            <p:ph type="body" idx="36"/>
          </p:nvPr>
        </p:nvSpPr>
        <p:spPr/>
        <p:txBody>
          <a:bodyPr>
            <a:normAutofit fontScale="32500" lnSpcReduction="20000"/>
          </a:bodyPr>
          <a:lstStyle/>
          <a:p>
            <a:r>
              <a:rPr lang="ru-RU" dirty="0"/>
              <a:t>Рекламные материалы</a:t>
            </a:r>
          </a:p>
        </p:txBody>
      </p:sp>
      <p:sp>
        <p:nvSpPr>
          <p:cNvPr id="22" name="Текст 21"/>
          <p:cNvSpPr>
            <a:spLocks noGrp="1"/>
          </p:cNvSpPr>
          <p:nvPr>
            <p:ph type="body" idx="37"/>
          </p:nvPr>
        </p:nvSpPr>
        <p:spPr/>
        <p:txBody>
          <a:bodyPr/>
          <a:lstStyle/>
          <a:p>
            <a:r>
              <a:rPr lang="ru-RU" dirty="0"/>
              <a:t>Рекомендации по монтажу</a:t>
            </a:r>
          </a:p>
        </p:txBody>
      </p:sp>
      <p:sp>
        <p:nvSpPr>
          <p:cNvPr id="28" name="Объект 27"/>
          <p:cNvSpPr>
            <a:spLocks noGrp="1"/>
          </p:cNvSpPr>
          <p:nvPr>
            <p:ph sz="half" idx="38"/>
          </p:nvPr>
        </p:nvSpPr>
        <p:spPr/>
        <p:txBody>
          <a:bodyPr/>
          <a:lstStyle/>
          <a:p>
            <a:endParaRPr lang="ru-RU"/>
          </a:p>
        </p:txBody>
      </p:sp>
      <p:sp>
        <p:nvSpPr>
          <p:cNvPr id="25" name="Текст 24"/>
          <p:cNvSpPr>
            <a:spLocks noGrp="1"/>
          </p:cNvSpPr>
          <p:nvPr>
            <p:ph type="body" idx="39"/>
          </p:nvPr>
        </p:nvSpPr>
        <p:spPr/>
        <p:txBody>
          <a:bodyPr>
            <a:normAutofit fontScale="32500" lnSpcReduction="20000"/>
          </a:bodyPr>
          <a:lstStyle/>
          <a:p>
            <a:r>
              <a:rPr lang="ru-RU" dirty="0"/>
              <a:t>Упаковка и логистика</a:t>
            </a:r>
          </a:p>
        </p:txBody>
      </p:sp>
      <p:sp>
        <p:nvSpPr>
          <p:cNvPr id="29" name="Текст 28"/>
          <p:cNvSpPr>
            <a:spLocks noGrp="1"/>
          </p:cNvSpPr>
          <p:nvPr>
            <p:ph type="body" idx="40"/>
          </p:nvPr>
        </p:nvSpPr>
        <p:spPr/>
        <p:txBody>
          <a:bodyPr/>
          <a:lstStyle/>
          <a:p>
            <a:endParaRPr lang="ru-RU"/>
          </a:p>
        </p:txBody>
      </p:sp>
      <p:sp>
        <p:nvSpPr>
          <p:cNvPr id="30" name="Объект 29"/>
          <p:cNvSpPr>
            <a:spLocks noGrp="1"/>
          </p:cNvSpPr>
          <p:nvPr>
            <p:ph sz="half" idx="41"/>
          </p:nvPr>
        </p:nvSpPr>
        <p:spPr/>
        <p:txBody>
          <a:bodyPr/>
          <a:lstStyle/>
          <a:p>
            <a:endParaRPr lang="ru-RU"/>
          </a:p>
        </p:txBody>
      </p:sp>
      <p:sp>
        <p:nvSpPr>
          <p:cNvPr id="32" name="Текст 31"/>
          <p:cNvSpPr>
            <a:spLocks noGrp="1"/>
          </p:cNvSpPr>
          <p:nvPr>
            <p:ph type="body" idx="42"/>
          </p:nvPr>
        </p:nvSpPr>
        <p:spPr/>
        <p:txBody>
          <a:bodyPr/>
          <a:lstStyle/>
          <a:p>
            <a:endParaRPr lang="ru-RU"/>
          </a:p>
        </p:txBody>
      </p:sp>
      <p:sp>
        <p:nvSpPr>
          <p:cNvPr id="33" name="Текст 32"/>
          <p:cNvSpPr>
            <a:spLocks noGrp="1"/>
          </p:cNvSpPr>
          <p:nvPr>
            <p:ph type="body" idx="43"/>
          </p:nvPr>
        </p:nvSpPr>
        <p:spPr/>
        <p:txBody>
          <a:bodyPr/>
          <a:lstStyle/>
          <a:p>
            <a:endParaRPr lang="ru-RU"/>
          </a:p>
        </p:txBody>
      </p:sp>
      <p:sp>
        <p:nvSpPr>
          <p:cNvPr id="34" name="Объект 33"/>
          <p:cNvSpPr>
            <a:spLocks noGrp="1"/>
          </p:cNvSpPr>
          <p:nvPr>
            <p:ph sz="half" idx="44"/>
          </p:nvPr>
        </p:nvSpPr>
        <p:spPr/>
        <p:txBody>
          <a:bodyPr/>
          <a:lstStyle/>
          <a:p>
            <a:endParaRPr lang="ru-RU"/>
          </a:p>
        </p:txBody>
      </p:sp>
      <p:sp>
        <p:nvSpPr>
          <p:cNvPr id="35" name="Текст 34"/>
          <p:cNvSpPr>
            <a:spLocks noGrp="1"/>
          </p:cNvSpPr>
          <p:nvPr>
            <p:ph type="body" idx="45"/>
          </p:nvPr>
        </p:nvSpPr>
        <p:spPr/>
        <p:txBody>
          <a:bodyPr/>
          <a:lstStyle/>
          <a:p>
            <a:endParaRPr lang="ru-RU"/>
          </a:p>
        </p:txBody>
      </p:sp>
      <p:sp>
        <p:nvSpPr>
          <p:cNvPr id="36" name="Текст 35"/>
          <p:cNvSpPr>
            <a:spLocks noGrp="1"/>
          </p:cNvSpPr>
          <p:nvPr>
            <p:ph type="body" idx="46"/>
          </p:nvPr>
        </p:nvSpPr>
        <p:spPr/>
        <p:txBody>
          <a:bodyPr/>
          <a:lstStyle/>
          <a:p>
            <a:endParaRPr lang="ru-RU"/>
          </a:p>
        </p:txBody>
      </p:sp>
      <p:sp>
        <p:nvSpPr>
          <p:cNvPr id="37" name="Объект 36"/>
          <p:cNvSpPr>
            <a:spLocks noGrp="1"/>
          </p:cNvSpPr>
          <p:nvPr>
            <p:ph sz="half" idx="47"/>
          </p:nvPr>
        </p:nvSpPr>
        <p:spPr/>
        <p:txBody>
          <a:bodyPr/>
          <a:lstStyle/>
          <a:p>
            <a:endParaRPr lang="ru-RU"/>
          </a:p>
        </p:txBody>
      </p:sp>
      <p:sp>
        <p:nvSpPr>
          <p:cNvPr id="38" name="Текст 37"/>
          <p:cNvSpPr>
            <a:spLocks noGrp="1"/>
          </p:cNvSpPr>
          <p:nvPr>
            <p:ph type="body" idx="48"/>
          </p:nvPr>
        </p:nvSpPr>
        <p:spPr/>
        <p:txBody>
          <a:bodyPr/>
          <a:lstStyle/>
          <a:p>
            <a:endParaRPr lang="ru-RU"/>
          </a:p>
        </p:txBody>
      </p:sp>
    </p:spTree>
    <p:extLst>
      <p:ext uri="{BB962C8B-B14F-4D97-AF65-F5344CB8AC3E}">
        <p14:creationId xmlns:p14="http://schemas.microsoft.com/office/powerpoint/2010/main" val="557635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Прямоугольник 37"/>
          <p:cNvSpPr/>
          <p:nvPr/>
        </p:nvSpPr>
        <p:spPr>
          <a:xfrm>
            <a:off x="642762" y="4083670"/>
            <a:ext cx="3462957" cy="2125681"/>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0" y="6276498"/>
            <a:ext cx="9144000" cy="581502"/>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itle 1"/>
          <p:cNvSpPr>
            <a:spLocks noGrp="1"/>
          </p:cNvSpPr>
          <p:nvPr>
            <p:ph type="title"/>
          </p:nvPr>
        </p:nvSpPr>
        <p:spPr>
          <a:xfrm>
            <a:off x="539749" y="263856"/>
            <a:ext cx="7676787" cy="592791"/>
          </a:xfrm>
        </p:spPr>
        <p:txBody>
          <a:bodyPr>
            <a:noAutofit/>
          </a:bodyPr>
          <a:lstStyle/>
          <a:p>
            <a:r>
              <a:rPr lang="ru-RU" dirty="0"/>
              <a:t>ЖЕЛОБ ВОДОСТОЧНЫЙ</a:t>
            </a:r>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20</a:t>
            </a:fld>
            <a:endParaRPr lang="en-US" dirty="0"/>
          </a:p>
        </p:txBody>
      </p:sp>
      <p:pic>
        <p:nvPicPr>
          <p:cNvPr id="14" name="C7ABD5BF-DED7-41BE-9622-D088B61D8EFE" descr="image1.jpe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763799" y="4689740"/>
            <a:ext cx="1358750" cy="1026827"/>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Рисунок 2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1675" y="746038"/>
            <a:ext cx="3347619" cy="2739730"/>
          </a:xfrm>
          <a:prstGeom prst="rect">
            <a:avLst/>
          </a:prstGeom>
        </p:spPr>
      </p:pic>
      <p:pic>
        <p:nvPicPr>
          <p:cNvPr id="27" name="Picture 30" descr="profilps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44671" y="4853964"/>
            <a:ext cx="635682" cy="6651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154C8DCA-C786-49DE-8045-F74E45036016" descr="image1.jpe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638656" y="4874310"/>
            <a:ext cx="749739" cy="6230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Группа 3"/>
          <p:cNvGrpSpPr/>
          <p:nvPr/>
        </p:nvGrpSpPr>
        <p:grpSpPr>
          <a:xfrm>
            <a:off x="919086" y="4274379"/>
            <a:ext cx="2862186" cy="1940635"/>
            <a:chOff x="4904829" y="3578060"/>
            <a:chExt cx="2862186" cy="1940635"/>
          </a:xfrm>
        </p:grpSpPr>
        <p:pic>
          <p:nvPicPr>
            <p:cNvPr id="30" name="Picture 6" descr="http://krovlya-center.ru/userfiles/shop/large/4217_zhelob-3m-gl-optima-125x90.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904829" y="3578060"/>
              <a:ext cx="1512888" cy="133707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 name="Группа 30"/>
            <p:cNvGrpSpPr/>
            <p:nvPr/>
          </p:nvGrpSpPr>
          <p:grpSpPr>
            <a:xfrm>
              <a:off x="6570719" y="3685023"/>
              <a:ext cx="1196296" cy="852282"/>
              <a:chOff x="5985765" y="3955604"/>
              <a:chExt cx="2116722" cy="1308378"/>
            </a:xfrm>
          </p:grpSpPr>
          <p:pic>
            <p:nvPicPr>
              <p:cNvPr id="32" name="154C8DCA-C786-49DE-8045-F74E45036016" descr="image1.jpe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985765" y="3955604"/>
                <a:ext cx="2116722" cy="1308378"/>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Стрелка влево 32"/>
              <p:cNvSpPr/>
              <p:nvPr/>
            </p:nvSpPr>
            <p:spPr>
              <a:xfrm rot="3202431">
                <a:off x="6860364" y="4198044"/>
                <a:ext cx="367524" cy="222640"/>
              </a:xfrm>
              <a:prstGeom prst="leftArrow">
                <a:avLst/>
              </a:prstGeom>
              <a:solidFill>
                <a:srgbClr val="BA3337"/>
              </a:solidFill>
              <a:ln>
                <a:solidFill>
                  <a:srgbClr val="BA3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39"/>
              </a:p>
            </p:txBody>
          </p:sp>
        </p:grpSp>
        <p:grpSp>
          <p:nvGrpSpPr>
            <p:cNvPr id="34" name="Группа 33"/>
            <p:cNvGrpSpPr/>
            <p:nvPr/>
          </p:nvGrpSpPr>
          <p:grpSpPr>
            <a:xfrm>
              <a:off x="6012655" y="4795623"/>
              <a:ext cx="1049928" cy="723072"/>
              <a:chOff x="5626499" y="5052799"/>
              <a:chExt cx="1795479" cy="1373522"/>
            </a:xfrm>
          </p:grpSpPr>
          <p:pic>
            <p:nvPicPr>
              <p:cNvPr id="35" name="C7ABD5BF-DED7-41BE-9622-D088B61D8EFE" descr="image1.jpe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626499" y="5069451"/>
                <a:ext cx="1795479" cy="135687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Прямая соединительная линия 35"/>
              <p:cNvCxnSpPr/>
              <p:nvPr/>
            </p:nvCxnSpPr>
            <p:spPr>
              <a:xfrm>
                <a:off x="5697923" y="5080168"/>
                <a:ext cx="1724055" cy="119591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V="1">
                <a:off x="5697923" y="5052799"/>
                <a:ext cx="1724055" cy="122328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9" name="Прямоугольник 38"/>
          <p:cNvSpPr/>
          <p:nvPr/>
        </p:nvSpPr>
        <p:spPr>
          <a:xfrm>
            <a:off x="4267875" y="1054167"/>
            <a:ext cx="4572000" cy="276999"/>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Желоб применяется для сбора дождевой воды с кровли</a:t>
            </a:r>
            <a:endParaRPr lang="ru-RU" sz="1200" dirty="0">
              <a:solidFill>
                <a:schemeClr val="accent1"/>
              </a:solidFill>
              <a:latin typeface="Arial" panose="020B0604020202020204" pitchFamily="34" charset="0"/>
              <a:cs typeface="Arial" panose="020B0604020202020204" pitchFamily="34" charset="0"/>
            </a:endParaRPr>
          </a:p>
        </p:txBody>
      </p:sp>
      <p:sp>
        <p:nvSpPr>
          <p:cNvPr id="40" name="TextBox 39"/>
          <p:cNvSpPr txBox="1"/>
          <p:nvPr/>
        </p:nvSpPr>
        <p:spPr>
          <a:xfrm>
            <a:off x="1520146" y="4088496"/>
            <a:ext cx="1854995" cy="237116"/>
          </a:xfrm>
          <a:prstGeom prst="rect">
            <a:avLst/>
          </a:prstGeom>
          <a:noFill/>
        </p:spPr>
        <p:txBody>
          <a:bodyPr wrap="none" rtlCol="0">
            <a:spAutoFit/>
          </a:bodyPr>
          <a:lstStyle/>
          <a:p>
            <a:r>
              <a:rPr lang="ru-RU" sz="941" dirty="0">
                <a:solidFill>
                  <a:schemeClr val="tx1">
                    <a:lumMod val="75000"/>
                    <a:lumOff val="25000"/>
                  </a:schemeClr>
                </a:solidFill>
                <a:latin typeface="Arial" panose="020B0604020202020204" pitchFamily="34" charset="0"/>
                <a:cs typeface="Arial" panose="020B0604020202020204" pitchFamily="34" charset="0"/>
              </a:rPr>
              <a:t>ТРАДИЦИОННЫЙ ПРОФИЛЬ</a:t>
            </a:r>
          </a:p>
        </p:txBody>
      </p:sp>
      <p:sp>
        <p:nvSpPr>
          <p:cNvPr id="46" name="TextBox 45"/>
          <p:cNvSpPr txBox="1"/>
          <p:nvPr/>
        </p:nvSpPr>
        <p:spPr>
          <a:xfrm>
            <a:off x="4267875" y="3273588"/>
            <a:ext cx="4500728" cy="1569660"/>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ru-RU" sz="1200" dirty="0">
                <a:latin typeface="Arial" panose="020B0604020202020204" pitchFamily="34" charset="0"/>
                <a:cs typeface="Arial" panose="020B0604020202020204" pitchFamily="34" charset="0"/>
              </a:rPr>
              <a:t>Форма желоба обеспечивает наибольшую защиту от перелива воды</a:t>
            </a:r>
          </a:p>
          <a:p>
            <a:r>
              <a:rPr lang="ru-RU" sz="1200" dirty="0">
                <a:latin typeface="Arial" panose="020B0604020202020204" pitchFamily="34" charset="0"/>
                <a:cs typeface="Arial" panose="020B0604020202020204" pitchFamily="34" charset="0"/>
              </a:rPr>
              <a:t>     Позволяет монтировать желоб после монтажа            </a:t>
            </a:r>
          </a:p>
          <a:p>
            <a:r>
              <a:rPr lang="ru-RU" sz="1200" dirty="0">
                <a:latin typeface="Arial" panose="020B0604020202020204" pitchFamily="34" charset="0"/>
                <a:cs typeface="Arial" panose="020B0604020202020204" pitchFamily="34" charset="0"/>
              </a:rPr>
              <a:t>     кровельного покрытия</a:t>
            </a:r>
          </a:p>
          <a:p>
            <a:pPr marL="17145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Индивидуальная упаковка каждого желоба обеспечивает  </a:t>
            </a:r>
          </a:p>
          <a:p>
            <a:r>
              <a:rPr lang="ru-RU" sz="1200" dirty="0">
                <a:latin typeface="Arial" panose="020B0604020202020204" pitchFamily="34" charset="0"/>
                <a:cs typeface="Arial" panose="020B0604020202020204" pitchFamily="34" charset="0"/>
              </a:rPr>
              <a:t>     безопасность при отгрузке и хранении</a:t>
            </a:r>
          </a:p>
        </p:txBody>
      </p:sp>
      <p:sp>
        <p:nvSpPr>
          <p:cNvPr id="55" name="TextBox 54"/>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прокатка стали </a:t>
            </a:r>
          </a:p>
        </p:txBody>
      </p:sp>
      <p:sp>
        <p:nvSpPr>
          <p:cNvPr id="56" name="TextBox 55"/>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диаметр 125 мм; длина 3 м</a:t>
            </a:r>
          </a:p>
        </p:txBody>
      </p:sp>
      <p:sp>
        <p:nvSpPr>
          <p:cNvPr id="57" name="TextBox 56"/>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graphicFrame>
        <p:nvGraphicFramePr>
          <p:cNvPr id="58" name="Таблица 57"/>
          <p:cNvGraphicFramePr>
            <a:graphicFrameLocks noGrp="1"/>
          </p:cNvGraphicFramePr>
          <p:nvPr>
            <p:extLst>
              <p:ext uri="{D42A27DB-BD31-4B8C-83A1-F6EECF244321}">
                <p14:modId xmlns:p14="http://schemas.microsoft.com/office/powerpoint/2010/main" val="2941621303"/>
              </p:ext>
            </p:extLst>
          </p:nvPr>
        </p:nvGraphicFramePr>
        <p:xfrm>
          <a:off x="4344752" y="2661595"/>
          <a:ext cx="4007085" cy="394812"/>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Желоб (3 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3,42</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3000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125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3,09х1,20х0,79</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612,50</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43" name="TextBox 42"/>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44" name="Прямоугольник 43"/>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81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0" y="6276498"/>
            <a:ext cx="9144000" cy="581502"/>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itle 1"/>
          <p:cNvSpPr>
            <a:spLocks noGrp="1"/>
          </p:cNvSpPr>
          <p:nvPr>
            <p:ph type="title"/>
          </p:nvPr>
        </p:nvSpPr>
        <p:spPr>
          <a:xfrm>
            <a:off x="539749" y="263856"/>
            <a:ext cx="7676787" cy="592791"/>
          </a:xfrm>
        </p:spPr>
        <p:txBody>
          <a:bodyPr>
            <a:noAutofit/>
          </a:bodyPr>
          <a:lstStyle/>
          <a:p>
            <a:r>
              <a:rPr lang="ru-RU" dirty="0"/>
              <a:t>ТРУБА ВОДОСТОЧНАЯ</a:t>
            </a:r>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21</a:t>
            </a:fld>
            <a:endParaRPr lang="en-US" dirty="0"/>
          </a:p>
        </p:txBody>
      </p:sp>
      <p:sp>
        <p:nvSpPr>
          <p:cNvPr id="39" name="Прямоугольник 38"/>
          <p:cNvSpPr/>
          <p:nvPr/>
        </p:nvSpPr>
        <p:spPr>
          <a:xfrm>
            <a:off x="4225105" y="884987"/>
            <a:ext cx="4572000" cy="646331"/>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вертикального отвода дождевой воды. С одного торца труба имеет обжимку для соединения труба в трубу без соединительной муфты.</a:t>
            </a:r>
            <a:endParaRPr lang="ru-RU" sz="1200" dirty="0">
              <a:solidFill>
                <a:schemeClr val="accent1"/>
              </a:solidFill>
              <a:latin typeface="Arial" panose="020B0604020202020204" pitchFamily="34" charset="0"/>
              <a:cs typeface="Arial" panose="020B0604020202020204" pitchFamily="34" charset="0"/>
            </a:endParaRPr>
          </a:p>
        </p:txBody>
      </p:sp>
      <p:sp>
        <p:nvSpPr>
          <p:cNvPr id="41" name="TextBox 40"/>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прокатка стали </a:t>
            </a:r>
          </a:p>
        </p:txBody>
      </p:sp>
      <p:sp>
        <p:nvSpPr>
          <p:cNvPr id="42" name="TextBox 41"/>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диаметр 90 мм; длина 3 м / 1 м</a:t>
            </a:r>
          </a:p>
        </p:txBody>
      </p:sp>
      <p:sp>
        <p:nvSpPr>
          <p:cNvPr id="43" name="TextBox 42"/>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46" name="TextBox 45"/>
          <p:cNvSpPr txBox="1"/>
          <p:nvPr/>
        </p:nvSpPr>
        <p:spPr>
          <a:xfrm>
            <a:off x="4317523" y="3274436"/>
            <a:ext cx="4500728" cy="1384995"/>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71450" indent="-171450" defTabSz="914400">
              <a:buFont typeface="Arial" panose="020B0604020202020204" pitchFamily="34" charset="0"/>
              <a:buChar char="•"/>
              <a:defRPr/>
            </a:pPr>
            <a:r>
              <a:rPr lang="ru-RU" sz="1200" dirty="0">
                <a:latin typeface="Arial" panose="020B0604020202020204" pitchFamily="34" charset="0"/>
                <a:cs typeface="Arial" panose="020B0604020202020204" pitchFamily="34" charset="0"/>
              </a:rPr>
              <a:t>Имеет обжатие с одной стороны</a:t>
            </a:r>
          </a:p>
          <a:p>
            <a:pPr marL="171450" indent="-171450" defTabSz="914400">
              <a:buFont typeface="Arial" panose="020B0604020202020204" pitchFamily="34" charset="0"/>
              <a:buChar char="•"/>
              <a:defRPr/>
            </a:pPr>
            <a:r>
              <a:rPr lang="ru-RU" sz="1200" dirty="0">
                <a:latin typeface="Arial" panose="020B0604020202020204" pitchFamily="34" charset="0"/>
                <a:cs typeface="Arial" panose="020B0604020202020204" pitchFamily="34" charset="0"/>
              </a:rPr>
              <a:t>Применение муфты не требуется</a:t>
            </a:r>
          </a:p>
          <a:p>
            <a:pPr marL="17145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Индивидуальная упаковка каждого желоба обеспечивает  </a:t>
            </a:r>
          </a:p>
          <a:p>
            <a:r>
              <a:rPr lang="ru-RU" sz="1200" dirty="0">
                <a:latin typeface="Arial" panose="020B0604020202020204" pitchFamily="34" charset="0"/>
                <a:cs typeface="Arial" panose="020B0604020202020204" pitchFamily="34" charset="0"/>
              </a:rPr>
              <a:t>     безопасность при отгрузке и хранении</a:t>
            </a:r>
          </a:p>
          <a:p>
            <a:pPr marL="285750" indent="-285750" defTabSz="914400">
              <a:buFont typeface="Arial" panose="020B0604020202020204" pitchFamily="34" charset="0"/>
              <a:buChar char="•"/>
              <a:defRPr/>
            </a:pPr>
            <a:endParaRPr lang="ru-RU" sz="12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31" y="1129729"/>
            <a:ext cx="2999987" cy="2249990"/>
          </a:xfrm>
          <a:prstGeom prst="rect">
            <a:avLst/>
          </a:prstGeom>
        </p:spPr>
      </p:pic>
      <p:pic>
        <p:nvPicPr>
          <p:cNvPr id="51" name="Рисунок 5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751" y="4679949"/>
            <a:ext cx="1941858" cy="1147944"/>
          </a:xfrm>
          <a:prstGeom prst="rect">
            <a:avLst/>
          </a:prstGeom>
        </p:spPr>
      </p:pic>
      <p:pic>
        <p:nvPicPr>
          <p:cNvPr id="52" name="Рисунок 5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74883" y="4659839"/>
            <a:ext cx="1803259" cy="1168054"/>
          </a:xfrm>
          <a:prstGeom prst="rect">
            <a:avLst/>
          </a:prstGeom>
        </p:spPr>
      </p:pic>
      <p:graphicFrame>
        <p:nvGraphicFramePr>
          <p:cNvPr id="19" name="Таблица 18"/>
          <p:cNvGraphicFramePr>
            <a:graphicFrameLocks noGrp="1"/>
          </p:cNvGraphicFramePr>
          <p:nvPr>
            <p:extLst>
              <p:ext uri="{D42A27DB-BD31-4B8C-83A1-F6EECF244321}">
                <p14:modId xmlns:p14="http://schemas.microsoft.com/office/powerpoint/2010/main" val="2844699871"/>
              </p:ext>
            </p:extLst>
          </p:nvPr>
        </p:nvGraphicFramePr>
        <p:xfrm>
          <a:off x="4344752" y="2661595"/>
          <a:ext cx="4007085" cy="592218"/>
        </p:xfrm>
        <a:graphic>
          <a:graphicData uri="http://schemas.openxmlformats.org/drawingml/2006/table">
            <a:tbl>
              <a:tblPr firstRow="1" bandRow="1">
                <a:tableStyleId>{5C22544A-7EE6-4342-B048-85BDC9FD1C3A}</a:tableStyleId>
              </a:tblPr>
              <a:tblGrid>
                <a:gridCol w="810722">
                  <a:extLst>
                    <a:ext uri="{9D8B030D-6E8A-4147-A177-3AD203B41FA5}">
                      <a16:colId xmlns:a16="http://schemas.microsoft.com/office/drawing/2014/main" val="2269685419"/>
                    </a:ext>
                  </a:extLst>
                </a:gridCol>
                <a:gridCol w="539932">
                  <a:extLst>
                    <a:ext uri="{9D8B030D-6E8A-4147-A177-3AD203B41FA5}">
                      <a16:colId xmlns:a16="http://schemas.microsoft.com/office/drawing/2014/main" val="3882325716"/>
                    </a:ext>
                  </a:extLst>
                </a:gridCol>
                <a:gridCol w="657686">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Труба (3 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3,96</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3000 х 90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75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3,09х1,20х0,79</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612,50</a:t>
                      </a:r>
                    </a:p>
                  </a:txBody>
                  <a:tcPr anchor="ctr">
                    <a:solidFill>
                      <a:schemeClr val="bg2"/>
                    </a:solidFill>
                  </a:tcPr>
                </a:tc>
                <a:extLst>
                  <a:ext uri="{0D108BD9-81ED-4DB2-BD59-A6C34878D82A}">
                    <a16:rowId xmlns:a16="http://schemas.microsoft.com/office/drawing/2014/main" val="3995809650"/>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dirty="0">
                          <a:latin typeface="Arial" panose="020B0604020202020204" pitchFamily="34" charset="0"/>
                          <a:cs typeface="Arial" panose="020B0604020202020204" pitchFamily="34" charset="0"/>
                        </a:rPr>
                        <a:t>Труба (1</a:t>
                      </a:r>
                      <a:r>
                        <a:rPr lang="ru-RU" sz="600" baseline="0" dirty="0">
                          <a:latin typeface="Arial" panose="020B0604020202020204" pitchFamily="34" charset="0"/>
                          <a:cs typeface="Arial" panose="020B0604020202020204" pitchFamily="34" charset="0"/>
                        </a:rPr>
                        <a:t> </a:t>
                      </a:r>
                      <a:r>
                        <a:rPr lang="ru-RU" sz="600" dirty="0">
                          <a:latin typeface="Arial" panose="020B0604020202020204" pitchFamily="34" charset="0"/>
                          <a:cs typeface="Arial" panose="020B0604020202020204" pitchFamily="34" charset="0"/>
                        </a:rPr>
                        <a:t>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1,31</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1000 х 90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55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1,09х0,83х0,81</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119,30</a:t>
                      </a:r>
                    </a:p>
                  </a:txBody>
                  <a:tcPr anchor="ctr">
                    <a:solidFill>
                      <a:schemeClr val="bg2"/>
                    </a:solidFill>
                  </a:tcPr>
                </a:tc>
                <a:extLst>
                  <a:ext uri="{0D108BD9-81ED-4DB2-BD59-A6C34878D82A}">
                    <a16:rowId xmlns:a16="http://schemas.microsoft.com/office/drawing/2014/main" val="3358966220"/>
                  </a:ext>
                </a:extLst>
              </a:tr>
            </a:tbl>
          </a:graphicData>
        </a:graphic>
      </p:graphicFrame>
      <p:sp>
        <p:nvSpPr>
          <p:cNvPr id="20" name="TextBox 19"/>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21" name="Прямоугольник 20"/>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9855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642762" y="4083670"/>
            <a:ext cx="3462957" cy="2125681"/>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itle 1"/>
          <p:cNvSpPr>
            <a:spLocks noGrp="1"/>
          </p:cNvSpPr>
          <p:nvPr>
            <p:ph type="title"/>
          </p:nvPr>
        </p:nvSpPr>
        <p:spPr/>
        <p:txBody>
          <a:bodyPr/>
          <a:lstStyle/>
          <a:p>
            <a:r>
              <a:rPr lang="ru-RU" dirty="0"/>
              <a:t>КРОНШТЕЙН УСИЛЕННЫЙ</a:t>
            </a:r>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22</a:t>
            </a:fld>
            <a:endParaRPr lang="en-US" dirty="0"/>
          </a:p>
        </p:txBody>
      </p:sp>
      <p:pic>
        <p:nvPicPr>
          <p:cNvPr id="27" name="Рисунок 2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05880" y="952474"/>
            <a:ext cx="1487919" cy="2869558"/>
          </a:xfrm>
          <a:prstGeom prst="rect">
            <a:avLst/>
          </a:prstGeom>
        </p:spPr>
      </p:pic>
      <p:sp>
        <p:nvSpPr>
          <p:cNvPr id="47" name="Прямоугольник 46"/>
          <p:cNvSpPr/>
          <p:nvPr/>
        </p:nvSpPr>
        <p:spPr>
          <a:xfrm>
            <a:off x="4225105" y="875843"/>
            <a:ext cx="4572000" cy="646331"/>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крепления водосточных желобов к карнизному свесу. Желоб крепится в кронштейне с помощью зажимного лепестка.</a:t>
            </a:r>
            <a:endParaRPr lang="ru-RU" sz="1200" dirty="0">
              <a:solidFill>
                <a:schemeClr val="accent1"/>
              </a:solidFill>
              <a:latin typeface="Arial" panose="020B0604020202020204" pitchFamily="34"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280 * 151 * 25 мм, толщина 4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17523" y="3274436"/>
            <a:ext cx="4500728" cy="1015663"/>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имеет пластинчатый фиксатор «лепесток», </a:t>
            </a:r>
          </a:p>
          <a:p>
            <a:r>
              <a:rPr lang="ru-RU" sz="1200" dirty="0">
                <a:latin typeface="Arial" panose="020B0604020202020204" pitchFamily="34" charset="0"/>
                <a:cs typeface="Arial" panose="020B0604020202020204" pitchFamily="34" charset="0"/>
              </a:rPr>
              <a:t>    который обеспечивает максимальную фиксацию    </a:t>
            </a:r>
          </a:p>
          <a:p>
            <a:r>
              <a:rPr lang="ru-RU" sz="1200" dirty="0">
                <a:latin typeface="Arial" panose="020B0604020202020204" pitchFamily="34" charset="0"/>
                <a:cs typeface="Arial" panose="020B0604020202020204" pitchFamily="34" charset="0"/>
              </a:rPr>
              <a:t>    желоба</a:t>
            </a:r>
          </a:p>
        </p:txBody>
      </p:sp>
      <p:pic>
        <p:nvPicPr>
          <p:cNvPr id="63" name="Picture 2" descr="https://www.grandline.ru/image/data/shop1c/73/685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000" y="4204691"/>
            <a:ext cx="851761" cy="1617268"/>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Рисунок 63"/>
          <p:cNvPicPr>
            <a:picLocks noChangeAspect="1"/>
          </p:cNvPicPr>
          <p:nvPr/>
        </p:nvPicPr>
        <p:blipFill rotWithShape="1">
          <a:blip r:embed="rId4" cstate="print">
            <a:extLst>
              <a:ext uri="{28A0092B-C50C-407E-A947-70E740481C1C}">
                <a14:useLocalDpi xmlns:a14="http://schemas.microsoft.com/office/drawing/2010/main" val="0"/>
              </a:ext>
            </a:extLst>
          </a:blip>
          <a:srcRect l="23932" t="2876" r="32845" b="4064"/>
          <a:stretch/>
        </p:blipFill>
        <p:spPr>
          <a:xfrm flipH="1">
            <a:off x="1804111" y="4219923"/>
            <a:ext cx="545912" cy="1483390"/>
          </a:xfrm>
          <a:prstGeom prst="rect">
            <a:avLst/>
          </a:prstGeom>
        </p:spPr>
      </p:pic>
      <p:sp>
        <p:nvSpPr>
          <p:cNvPr id="65" name="Прямоугольник 64"/>
          <p:cNvSpPr/>
          <p:nvPr/>
        </p:nvSpPr>
        <p:spPr>
          <a:xfrm>
            <a:off x="2248909" y="4176936"/>
            <a:ext cx="1812825" cy="961032"/>
          </a:xfrm>
          <a:prstGeom prst="rect">
            <a:avLst/>
          </a:prstGeom>
        </p:spPr>
        <p:txBody>
          <a:bodyPr wrap="square">
            <a:spAutoFit/>
          </a:bodyPr>
          <a:lstStyle/>
          <a:p>
            <a:r>
              <a:rPr lang="ru-RU" sz="941" dirty="0">
                <a:solidFill>
                  <a:schemeClr val="tx1">
                    <a:lumMod val="75000"/>
                    <a:lumOff val="25000"/>
                  </a:schemeClr>
                </a:solidFill>
                <a:latin typeface="Arial" panose="020B0604020202020204" pitchFamily="34" charset="0"/>
                <a:cs typeface="Arial" panose="020B0604020202020204" pitchFamily="34" charset="0"/>
              </a:rPr>
              <a:t>отсутствуют  пластинчатые фиксаторы, их место занимают технологические </a:t>
            </a:r>
            <a:r>
              <a:rPr lang="ru-RU" sz="941" dirty="0" err="1">
                <a:solidFill>
                  <a:schemeClr val="tx1">
                    <a:lumMod val="75000"/>
                    <a:lumOff val="25000"/>
                  </a:schemeClr>
                </a:solidFill>
                <a:latin typeface="Arial" panose="020B0604020202020204" pitchFamily="34" charset="0"/>
                <a:cs typeface="Arial" panose="020B0604020202020204" pitchFamily="34" charset="0"/>
              </a:rPr>
              <a:t>гибы</a:t>
            </a:r>
            <a:r>
              <a:rPr lang="ru-RU" sz="941" dirty="0">
                <a:solidFill>
                  <a:schemeClr val="tx1">
                    <a:lumMod val="75000"/>
                    <a:lumOff val="25000"/>
                  </a:schemeClr>
                </a:solidFill>
                <a:latin typeface="Arial" panose="020B0604020202020204" pitchFamily="34" charset="0"/>
                <a:cs typeface="Arial" panose="020B0604020202020204" pitchFamily="34" charset="0"/>
              </a:rPr>
              <a:t>, выполненные методом штамповки</a:t>
            </a:r>
          </a:p>
          <a:p>
            <a:r>
              <a:rPr lang="ru-RU" sz="941" dirty="0">
                <a:solidFill>
                  <a:srgbClr val="C00000"/>
                </a:solidFill>
                <a:latin typeface="Arial" panose="020B0604020202020204" pitchFamily="34" charset="0"/>
                <a:cs typeface="Arial" panose="020B0604020202020204" pitchFamily="34" charset="0"/>
              </a:rPr>
              <a:t>    </a:t>
            </a:r>
            <a:endParaRPr lang="ru-RU" sz="1197" dirty="0">
              <a:solidFill>
                <a:srgbClr val="C00000"/>
              </a:solidFill>
              <a:latin typeface="Arial" panose="020B0604020202020204" pitchFamily="34" charset="0"/>
              <a:cs typeface="Arial" panose="020B0604020202020204" pitchFamily="34" charset="0"/>
            </a:endParaRPr>
          </a:p>
        </p:txBody>
      </p:sp>
      <p:sp>
        <p:nvSpPr>
          <p:cNvPr id="3" name="Прямоугольник 2"/>
          <p:cNvSpPr/>
          <p:nvPr/>
        </p:nvSpPr>
        <p:spPr>
          <a:xfrm>
            <a:off x="941731" y="5700115"/>
            <a:ext cx="2986987" cy="461665"/>
          </a:xfrm>
          <a:prstGeom prst="rect">
            <a:avLst/>
          </a:prstGeom>
        </p:spPr>
        <p:txBody>
          <a:bodyPr wrap="square">
            <a:spAutoFit/>
          </a:bodyPr>
          <a:lstStyle/>
          <a:p>
            <a:pPr algn="ctr"/>
            <a:r>
              <a:rPr lang="ru-RU" sz="1200" b="1" dirty="0">
                <a:solidFill>
                  <a:schemeClr val="accent1"/>
                </a:solidFill>
                <a:latin typeface="Arial" panose="020B0604020202020204" pitchFamily="34" charset="0"/>
                <a:cs typeface="Arial" panose="020B0604020202020204" pitchFamily="34" charset="0"/>
              </a:rPr>
              <a:t>легко защелкивается </a:t>
            </a:r>
          </a:p>
          <a:p>
            <a:pPr algn="ctr"/>
            <a:r>
              <a:rPr lang="ru-RU" sz="1200" b="1" dirty="0">
                <a:solidFill>
                  <a:schemeClr val="accent1"/>
                </a:solidFill>
                <a:latin typeface="Arial" panose="020B0604020202020204" pitchFamily="34" charset="0"/>
                <a:cs typeface="Arial" panose="020B0604020202020204" pitchFamily="34" charset="0"/>
              </a:rPr>
              <a:t>– легко выщелкивается</a:t>
            </a:r>
            <a:endParaRPr lang="ru-RU" sz="1200" b="1" dirty="0">
              <a:solidFill>
                <a:schemeClr val="accent1"/>
              </a:solidFill>
            </a:endParaRPr>
          </a:p>
        </p:txBody>
      </p:sp>
      <p:graphicFrame>
        <p:nvGraphicFramePr>
          <p:cNvPr id="23" name="Таблица 22"/>
          <p:cNvGraphicFramePr>
            <a:graphicFrameLocks noGrp="1"/>
          </p:cNvGraphicFramePr>
          <p:nvPr>
            <p:extLst>
              <p:ext uri="{D42A27DB-BD31-4B8C-83A1-F6EECF244321}">
                <p14:modId xmlns:p14="http://schemas.microsoft.com/office/powerpoint/2010/main" val="310540935"/>
              </p:ext>
            </p:extLst>
          </p:nvPr>
        </p:nvGraphicFramePr>
        <p:xfrm>
          <a:off x="4344752" y="2661595"/>
          <a:ext cx="4007085" cy="471726"/>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Кронштейн желоба усиленный</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0,33</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2000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750</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24" name="TextBox 23"/>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25" name="Прямоугольник 24"/>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8" name="Рисунок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233806">
            <a:off x="5608923" y="4100424"/>
            <a:ext cx="1283988" cy="1250233"/>
          </a:xfrm>
          <a:prstGeom prst="ellipse">
            <a:avLst/>
          </a:prstGeom>
        </p:spPr>
      </p:pic>
    </p:spTree>
    <p:extLst>
      <p:ext uri="{BB962C8B-B14F-4D97-AF65-F5344CB8AC3E}">
        <p14:creationId xmlns:p14="http://schemas.microsoft.com/office/powerpoint/2010/main" val="3183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642762" y="4083670"/>
            <a:ext cx="3462957" cy="2125681"/>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itle 1"/>
          <p:cNvSpPr>
            <a:spLocks noGrp="1"/>
          </p:cNvSpPr>
          <p:nvPr>
            <p:ph type="title"/>
          </p:nvPr>
        </p:nvSpPr>
        <p:spPr/>
        <p:txBody>
          <a:bodyPr/>
          <a:lstStyle/>
          <a:p>
            <a:r>
              <a:rPr lang="ru-RU" dirty="0"/>
              <a:t>КРОНШТЕЙН короткий</a:t>
            </a:r>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23</a:t>
            </a:fld>
            <a:endParaRPr lang="en-US" dirty="0"/>
          </a:p>
        </p:txBody>
      </p:sp>
      <p:pic>
        <p:nvPicPr>
          <p:cNvPr id="39" name="Рисунок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233806">
            <a:off x="5608923" y="4100424"/>
            <a:ext cx="1283988" cy="1250233"/>
          </a:xfrm>
          <a:prstGeom prst="ellipse">
            <a:avLst/>
          </a:prstGeom>
        </p:spPr>
      </p:pic>
      <p:sp>
        <p:nvSpPr>
          <p:cNvPr id="47" name="Прямоугольник 46"/>
          <p:cNvSpPr/>
          <p:nvPr/>
        </p:nvSpPr>
        <p:spPr>
          <a:xfrm>
            <a:off x="4225105" y="875843"/>
            <a:ext cx="4572000" cy="646331"/>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крепления водосточных желобов к карнизному свесу. Желоб крепится в кронштейне с помощью зажимного лепестка.</a:t>
            </a:r>
            <a:endParaRPr lang="ru-RU" sz="1200" dirty="0">
              <a:solidFill>
                <a:schemeClr val="accent1"/>
              </a:solidFill>
              <a:latin typeface="Arial" panose="020B0604020202020204" pitchFamily="34"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150 * 151 * 25 мм, толщина 4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17523" y="3274436"/>
            <a:ext cx="4500728" cy="1015663"/>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имеет пластинчатый фиксатор «лепесток», </a:t>
            </a:r>
          </a:p>
          <a:p>
            <a:r>
              <a:rPr lang="ru-RU" sz="1200" dirty="0">
                <a:latin typeface="Arial" panose="020B0604020202020204" pitchFamily="34" charset="0"/>
                <a:cs typeface="Arial" panose="020B0604020202020204" pitchFamily="34" charset="0"/>
              </a:rPr>
              <a:t>    который обеспечивает максимальную фиксацию    </a:t>
            </a:r>
          </a:p>
          <a:p>
            <a:r>
              <a:rPr lang="ru-RU" sz="1200" dirty="0">
                <a:latin typeface="Arial" panose="020B0604020202020204" pitchFamily="34" charset="0"/>
                <a:cs typeface="Arial" panose="020B0604020202020204" pitchFamily="34" charset="0"/>
              </a:rPr>
              <a:t>    желоба</a:t>
            </a:r>
          </a:p>
        </p:txBody>
      </p:sp>
      <p:sp>
        <p:nvSpPr>
          <p:cNvPr id="65" name="Прямоугольник 64"/>
          <p:cNvSpPr/>
          <p:nvPr/>
        </p:nvSpPr>
        <p:spPr>
          <a:xfrm>
            <a:off x="2248909" y="4176936"/>
            <a:ext cx="1812825" cy="961032"/>
          </a:xfrm>
          <a:prstGeom prst="rect">
            <a:avLst/>
          </a:prstGeom>
        </p:spPr>
        <p:txBody>
          <a:bodyPr wrap="square">
            <a:spAutoFit/>
          </a:bodyPr>
          <a:lstStyle/>
          <a:p>
            <a:r>
              <a:rPr lang="ru-RU" sz="941" dirty="0">
                <a:solidFill>
                  <a:schemeClr val="tx1">
                    <a:lumMod val="75000"/>
                    <a:lumOff val="25000"/>
                  </a:schemeClr>
                </a:solidFill>
                <a:latin typeface="Arial" panose="020B0604020202020204" pitchFamily="34" charset="0"/>
                <a:cs typeface="Arial" panose="020B0604020202020204" pitchFamily="34" charset="0"/>
              </a:rPr>
              <a:t>отсутствуют  пластинчатые фиксаторы, их место занимают технологические </a:t>
            </a:r>
            <a:r>
              <a:rPr lang="ru-RU" sz="941" dirty="0" err="1">
                <a:solidFill>
                  <a:schemeClr val="tx1">
                    <a:lumMod val="75000"/>
                    <a:lumOff val="25000"/>
                  </a:schemeClr>
                </a:solidFill>
                <a:latin typeface="Arial" panose="020B0604020202020204" pitchFamily="34" charset="0"/>
                <a:cs typeface="Arial" panose="020B0604020202020204" pitchFamily="34" charset="0"/>
              </a:rPr>
              <a:t>гибы</a:t>
            </a:r>
            <a:r>
              <a:rPr lang="ru-RU" sz="941" dirty="0">
                <a:solidFill>
                  <a:schemeClr val="tx1">
                    <a:lumMod val="75000"/>
                    <a:lumOff val="25000"/>
                  </a:schemeClr>
                </a:solidFill>
                <a:latin typeface="Arial" panose="020B0604020202020204" pitchFamily="34" charset="0"/>
                <a:cs typeface="Arial" panose="020B0604020202020204" pitchFamily="34" charset="0"/>
              </a:rPr>
              <a:t>, выполненные методом штамповки</a:t>
            </a:r>
          </a:p>
          <a:p>
            <a:r>
              <a:rPr lang="ru-RU" sz="941" dirty="0">
                <a:solidFill>
                  <a:srgbClr val="C00000"/>
                </a:solidFill>
                <a:latin typeface="Arial" panose="020B0604020202020204" pitchFamily="34" charset="0"/>
                <a:cs typeface="Arial" panose="020B0604020202020204" pitchFamily="34" charset="0"/>
              </a:rPr>
              <a:t>    </a:t>
            </a:r>
            <a:endParaRPr lang="ru-RU" sz="1197" dirty="0">
              <a:solidFill>
                <a:srgbClr val="C00000"/>
              </a:solidFill>
              <a:latin typeface="Arial" panose="020B0604020202020204" pitchFamily="34" charset="0"/>
              <a:cs typeface="Arial" panose="020B0604020202020204" pitchFamily="34" charset="0"/>
            </a:endParaRPr>
          </a:p>
        </p:txBody>
      </p:sp>
      <p:sp>
        <p:nvSpPr>
          <p:cNvPr id="3" name="Прямоугольник 2"/>
          <p:cNvSpPr/>
          <p:nvPr/>
        </p:nvSpPr>
        <p:spPr>
          <a:xfrm>
            <a:off x="941731" y="5700115"/>
            <a:ext cx="2986987" cy="461665"/>
          </a:xfrm>
          <a:prstGeom prst="rect">
            <a:avLst/>
          </a:prstGeom>
        </p:spPr>
        <p:txBody>
          <a:bodyPr wrap="square">
            <a:spAutoFit/>
          </a:bodyPr>
          <a:lstStyle/>
          <a:p>
            <a:pPr algn="ctr"/>
            <a:r>
              <a:rPr lang="ru-RU" sz="1200" b="1" dirty="0">
                <a:solidFill>
                  <a:schemeClr val="accent1"/>
                </a:solidFill>
                <a:latin typeface="Arial" panose="020B0604020202020204" pitchFamily="34" charset="0"/>
                <a:cs typeface="Arial" panose="020B0604020202020204" pitchFamily="34" charset="0"/>
              </a:rPr>
              <a:t>легко защелкивается </a:t>
            </a:r>
          </a:p>
          <a:p>
            <a:pPr algn="ctr"/>
            <a:r>
              <a:rPr lang="ru-RU" sz="1200" b="1" dirty="0">
                <a:solidFill>
                  <a:schemeClr val="accent1"/>
                </a:solidFill>
                <a:latin typeface="Arial" panose="020B0604020202020204" pitchFamily="34" charset="0"/>
                <a:cs typeface="Arial" panose="020B0604020202020204" pitchFamily="34" charset="0"/>
              </a:rPr>
              <a:t>– легко выщелкивается</a:t>
            </a:r>
            <a:endParaRPr lang="ru-RU" sz="1200" b="1" dirty="0">
              <a:solidFill>
                <a:schemeClr val="accent1"/>
              </a:solidFill>
            </a:endParaRPr>
          </a:p>
        </p:txBody>
      </p:sp>
      <p:graphicFrame>
        <p:nvGraphicFramePr>
          <p:cNvPr id="23" name="Таблица 22"/>
          <p:cNvGraphicFramePr>
            <a:graphicFrameLocks noGrp="1"/>
          </p:cNvGraphicFramePr>
          <p:nvPr>
            <p:extLst>
              <p:ext uri="{D42A27DB-BD31-4B8C-83A1-F6EECF244321}">
                <p14:modId xmlns:p14="http://schemas.microsoft.com/office/powerpoint/2010/main" val="1755823938"/>
              </p:ext>
            </p:extLst>
          </p:nvPr>
        </p:nvGraphicFramePr>
        <p:xfrm>
          <a:off x="4344752" y="2661595"/>
          <a:ext cx="4007085" cy="471726"/>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Кронштейн желоба короткий</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0,23</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2700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705</a:t>
                      </a:r>
                    </a:p>
                  </a:txBody>
                  <a:tcPr anchor="ctr">
                    <a:solidFill>
                      <a:schemeClr val="bg2"/>
                    </a:solidFill>
                  </a:tcPr>
                </a:tc>
                <a:extLst>
                  <a:ext uri="{0D108BD9-81ED-4DB2-BD59-A6C34878D82A}">
                    <a16:rowId xmlns:a16="http://schemas.microsoft.com/office/drawing/2014/main" val="3995809650"/>
                  </a:ext>
                </a:extLst>
              </a:tr>
            </a:tbl>
          </a:graphicData>
        </a:graphic>
      </p:graphicFrame>
      <p:pic>
        <p:nvPicPr>
          <p:cNvPr id="1026" name="Picture 2" descr="http://superoof.ru/wp-content/uploads/2017/11/kryuk-korotkiy-grand-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42" y="4500443"/>
            <a:ext cx="833583" cy="833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xn--80aesbihobfdhrn4hud.xn--p1ai/images/aquasystem/1/70d1ad845a17e9c81dabe7576cf7bc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88179" y="4453539"/>
            <a:ext cx="403539" cy="92739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5">
            <a:extLst>
              <a:ext uri="{28A0092B-C50C-407E-A947-70E740481C1C}">
                <a14:useLocalDpi xmlns:a14="http://schemas.microsoft.com/office/drawing/2010/main" val="0"/>
              </a:ext>
            </a:extLst>
          </a:blip>
          <a:srcRect l="40857" t="4333" r="33428" b="5434"/>
          <a:stretch/>
        </p:blipFill>
        <p:spPr>
          <a:xfrm>
            <a:off x="1597189" y="1100330"/>
            <a:ext cx="1211099" cy="2390800"/>
          </a:xfrm>
          <a:prstGeom prst="rect">
            <a:avLst/>
          </a:prstGeom>
        </p:spPr>
      </p:pic>
      <p:sp>
        <p:nvSpPr>
          <p:cNvPr id="26" name="TextBox 25"/>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28" name="Прямоугольник 27"/>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21136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Прямоугольник 38"/>
          <p:cNvSpPr/>
          <p:nvPr/>
        </p:nvSpPr>
        <p:spPr>
          <a:xfrm>
            <a:off x="642762" y="3722460"/>
            <a:ext cx="3462957" cy="2486892"/>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24</a:t>
            </a:fld>
            <a:endParaRPr lang="en-US" dirty="0"/>
          </a:p>
        </p:txBody>
      </p:sp>
      <p:sp>
        <p:nvSpPr>
          <p:cNvPr id="47" name="Прямоугольник 46"/>
          <p:cNvSpPr/>
          <p:nvPr/>
        </p:nvSpPr>
        <p:spPr>
          <a:xfrm>
            <a:off x="4225105" y="875843"/>
            <a:ext cx="4572000" cy="1015663"/>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Завершение водосточного желоба на торцах. Применяется как для правой, так и для левой </a:t>
            </a:r>
          </a:p>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стороны. Герметичность соединения обеспечивается специальной прокладкой круглого сечения.</a:t>
            </a:r>
          </a:p>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ru-RU" sz="1200" dirty="0">
              <a:solidFill>
                <a:schemeClr val="accent1"/>
              </a:solidFill>
              <a:latin typeface="Arial" panose="020B0604020202020204" pitchFamily="34"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160 х 125 х 6,5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17523" y="3274436"/>
            <a:ext cx="4500728" cy="830997"/>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с резиновым уплотнителем</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эстетичная (обтекаемая выпуклая форма)</a:t>
            </a:r>
          </a:p>
        </p:txBody>
      </p:sp>
      <p:sp>
        <p:nvSpPr>
          <p:cNvPr id="24" name="Title 1"/>
          <p:cNvSpPr>
            <a:spLocks noGrp="1"/>
          </p:cNvSpPr>
          <p:nvPr>
            <p:ph type="title"/>
          </p:nvPr>
        </p:nvSpPr>
        <p:spPr>
          <a:xfrm>
            <a:off x="539750" y="263856"/>
            <a:ext cx="6300788" cy="592791"/>
          </a:xfrm>
        </p:spPr>
        <p:txBody>
          <a:bodyPr/>
          <a:lstStyle/>
          <a:p>
            <a:r>
              <a:rPr lang="ru-RU" dirty="0"/>
              <a:t>ЗАГЛУШКА</a:t>
            </a:r>
          </a:p>
        </p:txBody>
      </p:sp>
      <p:pic>
        <p:nvPicPr>
          <p:cNvPr id="25" name="Рисунок 24"/>
          <p:cNvPicPr>
            <a:picLocks noChangeAspect="1"/>
          </p:cNvPicPr>
          <p:nvPr/>
        </p:nvPicPr>
        <p:blipFill rotWithShape="1">
          <a:blip r:embed="rId2">
            <a:extLst>
              <a:ext uri="{28A0092B-C50C-407E-A947-70E740481C1C}">
                <a14:useLocalDpi xmlns:a14="http://schemas.microsoft.com/office/drawing/2010/main" val="0"/>
              </a:ext>
            </a:extLst>
          </a:blip>
          <a:srcRect l="31047" t="14552" r="22442" b="22407"/>
          <a:stretch/>
        </p:blipFill>
        <p:spPr>
          <a:xfrm>
            <a:off x="769424" y="1196975"/>
            <a:ext cx="1580600" cy="1205208"/>
          </a:xfrm>
          <a:prstGeom prst="rect">
            <a:avLst/>
          </a:prstGeom>
        </p:spPr>
      </p:pic>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3372" t="13933" r="21279" b="13519"/>
          <a:stretch/>
        </p:blipFill>
        <p:spPr>
          <a:xfrm>
            <a:off x="1852321" y="1903834"/>
            <a:ext cx="1863726" cy="1677354"/>
          </a:xfrm>
          <a:prstGeom prst="rect">
            <a:avLst/>
          </a:prstGeom>
        </p:spPr>
      </p:pic>
      <p:pic>
        <p:nvPicPr>
          <p:cNvPr id="28" name="Picture 2" descr="Заглушка желоб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40121">
            <a:off x="1020914" y="3911562"/>
            <a:ext cx="1228099" cy="101073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Рисунок 2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20189097">
            <a:off x="2668693" y="3948895"/>
            <a:ext cx="1254756" cy="765096"/>
          </a:xfrm>
          <a:prstGeom prst="rect">
            <a:avLst/>
          </a:prstGeom>
        </p:spPr>
      </p:pic>
      <p:grpSp>
        <p:nvGrpSpPr>
          <p:cNvPr id="30" name="Группа 29"/>
          <p:cNvGrpSpPr/>
          <p:nvPr/>
        </p:nvGrpSpPr>
        <p:grpSpPr>
          <a:xfrm>
            <a:off x="2617760" y="4848935"/>
            <a:ext cx="1274815" cy="1056909"/>
            <a:chOff x="7113207" y="3689637"/>
            <a:chExt cx="1787913" cy="1489189"/>
          </a:xfrm>
        </p:grpSpPr>
        <p:sp>
          <p:nvSpPr>
            <p:cNvPr id="31" name="object 6"/>
            <p:cNvSpPr/>
            <p:nvPr/>
          </p:nvSpPr>
          <p:spPr>
            <a:xfrm>
              <a:off x="7113207" y="3689637"/>
              <a:ext cx="1787913" cy="1489189"/>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a:p>
          </p:txBody>
        </p:sp>
        <p:sp>
          <p:nvSpPr>
            <p:cNvPr id="32" name="Овал 31"/>
            <p:cNvSpPr/>
            <p:nvPr/>
          </p:nvSpPr>
          <p:spPr>
            <a:xfrm rot="1471078">
              <a:off x="7498594" y="4451479"/>
              <a:ext cx="395503" cy="363128"/>
            </a:xfrm>
            <a:prstGeom prst="ellipse">
              <a:avLst/>
            </a:prstGeom>
            <a:noFill/>
            <a:ln w="28575">
              <a:solidFill>
                <a:srgbClr val="8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539"/>
            </a:p>
          </p:txBody>
        </p:sp>
      </p:grpSp>
      <p:pic>
        <p:nvPicPr>
          <p:cNvPr id="33" name="Picture 2" descr="http://optvalom.com/uploads/16103/item/info/i1765169-._tyub._germetik_(200)_tsena_0.24_artikul__08174_(1).jpe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rot="1733677">
            <a:off x="1001402" y="5329325"/>
            <a:ext cx="1527340" cy="48211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http://www.clipartbest.com/cliparts/4T9/6B6/4T96B6Ar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0225" y="4995353"/>
            <a:ext cx="160788" cy="1602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1011001" y="5905844"/>
            <a:ext cx="1638590" cy="261610"/>
          </a:xfrm>
          <a:prstGeom prst="rect">
            <a:avLst/>
          </a:prstGeom>
        </p:spPr>
        <p:txBody>
          <a:bodyPr wrap="none">
            <a:spAutoFit/>
          </a:bodyPr>
          <a:lstStyle/>
          <a:p>
            <a:r>
              <a:rPr lang="ru-RU" sz="1100" b="1" dirty="0">
                <a:solidFill>
                  <a:schemeClr val="accent1"/>
                </a:solidFill>
                <a:latin typeface="Arial" panose="020B0604020202020204" pitchFamily="34" charset="0"/>
                <a:cs typeface="Arial" panose="020B0604020202020204" pitchFamily="34" charset="0"/>
              </a:rPr>
              <a:t>необходим герметик</a:t>
            </a:r>
          </a:p>
        </p:txBody>
      </p:sp>
      <p:sp>
        <p:nvSpPr>
          <p:cNvPr id="8" name="Прямоугольник 7"/>
          <p:cNvSpPr/>
          <p:nvPr/>
        </p:nvSpPr>
        <p:spPr>
          <a:xfrm>
            <a:off x="2578008" y="5903008"/>
            <a:ext cx="1431802" cy="261610"/>
          </a:xfrm>
          <a:prstGeom prst="rect">
            <a:avLst/>
          </a:prstGeom>
        </p:spPr>
        <p:txBody>
          <a:bodyPr wrap="none">
            <a:spAutoFit/>
          </a:bodyPr>
          <a:lstStyle/>
          <a:p>
            <a:r>
              <a:rPr lang="ru-RU" sz="1100" b="1" dirty="0">
                <a:solidFill>
                  <a:schemeClr val="accent1"/>
                </a:solidFill>
                <a:latin typeface="Arial" panose="020B0604020202020204" pitchFamily="34" charset="0"/>
                <a:cs typeface="Arial" panose="020B0604020202020204" pitchFamily="34" charset="0"/>
              </a:rPr>
              <a:t>требует </a:t>
            </a:r>
            <a:r>
              <a:rPr lang="ru-RU" sz="1100" b="1" dirty="0" err="1">
                <a:solidFill>
                  <a:schemeClr val="accent1"/>
                </a:solidFill>
                <a:latin typeface="Arial" panose="020B0604020202020204" pitchFamily="34" charset="0"/>
                <a:cs typeface="Arial" panose="020B0604020202020204" pitchFamily="34" charset="0"/>
              </a:rPr>
              <a:t>самореза</a:t>
            </a:r>
            <a:endParaRPr lang="ru-RU" sz="1100" b="1" dirty="0">
              <a:solidFill>
                <a:schemeClr val="accent1"/>
              </a:solidFill>
              <a:latin typeface="Arial" panose="020B0604020202020204" pitchFamily="34" charset="0"/>
              <a:cs typeface="Arial" panose="020B0604020202020204" pitchFamily="34" charset="0"/>
            </a:endParaRPr>
          </a:p>
        </p:txBody>
      </p:sp>
      <p:graphicFrame>
        <p:nvGraphicFramePr>
          <p:cNvPr id="35" name="Таблица 34"/>
          <p:cNvGraphicFramePr>
            <a:graphicFrameLocks noGrp="1"/>
          </p:cNvGraphicFramePr>
          <p:nvPr>
            <p:extLst>
              <p:ext uri="{D42A27DB-BD31-4B8C-83A1-F6EECF244321}">
                <p14:modId xmlns:p14="http://schemas.microsoft.com/office/powerpoint/2010/main" val="3854674763"/>
              </p:ext>
            </p:extLst>
          </p:nvPr>
        </p:nvGraphicFramePr>
        <p:xfrm>
          <a:off x="4344752" y="2661595"/>
          <a:ext cx="4007085" cy="471726"/>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Заглушка универсальная</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0,07</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3600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354</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36" name="TextBox 35"/>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37" name="Прямоугольник 36"/>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00716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p:cNvSpPr/>
          <p:nvPr/>
        </p:nvSpPr>
        <p:spPr>
          <a:xfrm>
            <a:off x="642762" y="3753686"/>
            <a:ext cx="3462957" cy="2455666"/>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25</a:t>
            </a:fld>
            <a:endParaRPr lang="en-US" dirty="0"/>
          </a:p>
        </p:txBody>
      </p:sp>
      <p:sp>
        <p:nvSpPr>
          <p:cNvPr id="47" name="Прямоугольник 46"/>
          <p:cNvSpPr/>
          <p:nvPr/>
        </p:nvSpPr>
        <p:spPr>
          <a:xfrm>
            <a:off x="4225105" y="875843"/>
            <a:ext cx="4572000" cy="830997"/>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Соединитель желоба предназначен для соединения водосточных желобов между собой. </a:t>
            </a:r>
            <a:r>
              <a:rPr lang="ru-RU" sz="1200" dirty="0">
                <a:solidFill>
                  <a:schemeClr val="accent1"/>
                </a:solidFill>
                <a:latin typeface="Arial" panose="020B0604020202020204" pitchFamily="34" charset="0"/>
                <a:cs typeface="Arial" panose="020B0604020202020204" pitchFamily="34" charset="0"/>
              </a:rPr>
              <a:t>Обеспечивает герметичность соединения благодаря широким уплотнителям.</a:t>
            </a:r>
            <a:endPar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144,5 х 120 х 125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17523" y="3274436"/>
            <a:ext cx="4500728" cy="1731243"/>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95476" indent="-195476">
              <a:buFont typeface="+mj-lt"/>
              <a:buAutoNum type="arabicPeriod"/>
            </a:pPr>
            <a:r>
              <a:rPr lang="ru-RU" sz="1200" dirty="0">
                <a:latin typeface="Arial" panose="020B0604020202020204" pitchFamily="34" charset="0"/>
                <a:cs typeface="Arial" panose="020B0604020202020204" pitchFamily="34" charset="0"/>
              </a:rPr>
              <a:t>ШИРОКИЙ ( 110 мм - в 2 раза шире конкурентов)</a:t>
            </a:r>
          </a:p>
          <a:p>
            <a:pPr marL="195476" indent="-195476">
              <a:buFont typeface="+mj-lt"/>
              <a:buAutoNum type="arabicPeriod"/>
            </a:pPr>
            <a:r>
              <a:rPr lang="ru-RU" sz="1200" dirty="0">
                <a:latin typeface="Arial" panose="020B0604020202020204" pitchFamily="34" charset="0"/>
                <a:cs typeface="Arial" panose="020B0604020202020204" pitchFamily="34" charset="0"/>
              </a:rPr>
              <a:t>уплотнители из специальной вспененной резины</a:t>
            </a:r>
          </a:p>
          <a:p>
            <a:pPr marL="195476" indent="-195476">
              <a:buFont typeface="+mj-lt"/>
              <a:buAutoNum type="arabicPeriod"/>
            </a:pPr>
            <a:r>
              <a:rPr lang="ru-RU" sz="1200" dirty="0">
                <a:latin typeface="Arial" panose="020B0604020202020204" pitchFamily="34" charset="0"/>
                <a:cs typeface="Arial" panose="020B0604020202020204" pitchFamily="34" charset="0"/>
              </a:rPr>
              <a:t>максимальная фиксация желоба </a:t>
            </a:r>
          </a:p>
          <a:p>
            <a:r>
              <a:rPr lang="ru-RU" sz="1050" dirty="0">
                <a:latin typeface="Arial" panose="020B0604020202020204" pitchFamily="34" charset="0"/>
                <a:cs typeface="Arial" panose="020B0604020202020204" pitchFamily="34" charset="0"/>
              </a:rPr>
              <a:t>       ( </a:t>
            </a:r>
            <a:r>
              <a:rPr lang="en-US" sz="1050" dirty="0">
                <a:latin typeface="Arial" panose="020B0604020202020204" pitchFamily="34" charset="0"/>
                <a:cs typeface="Arial" panose="020B0604020202020204" pitchFamily="34" charset="0"/>
              </a:rPr>
              <a:t>~</a:t>
            </a:r>
            <a:r>
              <a:rPr lang="ru-RU" sz="1050" dirty="0">
                <a:latin typeface="Arial" panose="020B0604020202020204" pitchFamily="34" charset="0"/>
                <a:cs typeface="Arial" panose="020B0604020202020204" pitchFamily="34" charset="0"/>
              </a:rPr>
              <a:t> по 30 мм с каждой стороны)</a:t>
            </a:r>
          </a:p>
          <a:p>
            <a:r>
              <a:rPr lang="ru-RU" sz="1200" dirty="0">
                <a:latin typeface="Arial" panose="020B0604020202020204" pitchFamily="34" charset="0"/>
                <a:cs typeface="Arial" panose="020B0604020202020204" pitchFamily="34" charset="0"/>
              </a:rPr>
              <a:t>4.   фиксирующие «ушки», крепежный ключик прилагается</a:t>
            </a:r>
          </a:p>
          <a:p>
            <a:r>
              <a:rPr lang="ru-RU" sz="1200" dirty="0">
                <a:latin typeface="Arial" panose="020B0604020202020204" pitchFamily="34" charset="0"/>
                <a:cs typeface="Arial" panose="020B0604020202020204" pitchFamily="34" charset="0"/>
              </a:rPr>
              <a:t>5.   ! возможностью крепления кронштейна</a:t>
            </a:r>
          </a:p>
          <a:p>
            <a:r>
              <a:rPr lang="ru-RU" sz="1200" dirty="0">
                <a:latin typeface="Arial" panose="020B0604020202020204" pitchFamily="34" charset="0"/>
                <a:cs typeface="Arial" panose="020B0604020202020204" pitchFamily="34" charset="0"/>
              </a:rPr>
              <a:t>6.    снижает потребность кронштейнов в комплекте</a:t>
            </a:r>
          </a:p>
        </p:txBody>
      </p:sp>
      <p:sp>
        <p:nvSpPr>
          <p:cNvPr id="24" name="Title 1"/>
          <p:cNvSpPr>
            <a:spLocks noGrp="1"/>
          </p:cNvSpPr>
          <p:nvPr>
            <p:ph type="title"/>
          </p:nvPr>
        </p:nvSpPr>
        <p:spPr>
          <a:xfrm>
            <a:off x="539750" y="263856"/>
            <a:ext cx="6300788" cy="592791"/>
          </a:xfrm>
        </p:spPr>
        <p:txBody>
          <a:bodyPr/>
          <a:lstStyle/>
          <a:p>
            <a:r>
              <a:rPr lang="ru-RU" dirty="0"/>
              <a:t>СОЕДИНИТЕЛЬ ЖЕЛОБА</a:t>
            </a:r>
          </a:p>
        </p:txBody>
      </p:sp>
      <p:sp>
        <p:nvSpPr>
          <p:cNvPr id="58" name="TextBox 57"/>
          <p:cNvSpPr txBox="1"/>
          <p:nvPr/>
        </p:nvSpPr>
        <p:spPr>
          <a:xfrm rot="20621833">
            <a:off x="2533945" y="3839798"/>
            <a:ext cx="470000" cy="215444"/>
          </a:xfrm>
          <a:prstGeom prst="rect">
            <a:avLst/>
          </a:prstGeom>
          <a:noFill/>
        </p:spPr>
        <p:txBody>
          <a:bodyPr wrap="none" rtlCol="0">
            <a:spAutoFit/>
          </a:bodyPr>
          <a:lstStyle/>
          <a:p>
            <a:r>
              <a:rPr lang="ru-RU" sz="800" dirty="0">
                <a:solidFill>
                  <a:schemeClr val="tx1">
                    <a:lumMod val="75000"/>
                    <a:lumOff val="25000"/>
                  </a:schemeClr>
                </a:solidFill>
                <a:latin typeface="Arial" panose="020B0604020202020204" pitchFamily="34" charset="0"/>
                <a:cs typeface="Arial" panose="020B0604020202020204" pitchFamily="34" charset="0"/>
              </a:rPr>
              <a:t>55 мм</a:t>
            </a:r>
          </a:p>
        </p:txBody>
      </p:sp>
      <p:pic>
        <p:nvPicPr>
          <p:cNvPr id="35" name="Picture 8" descr="http://el-h.ru/upload/iblock/90b/90b8e7f03907e38149099671d6b3f2f1.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09600" y="4297913"/>
            <a:ext cx="1709557" cy="1458151"/>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6" descr="https://stroydm.ru/image/cache/catalog/product/760/1-600x600.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15647012">
            <a:off x="2458922" y="4214475"/>
            <a:ext cx="1769547" cy="128127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 name="Прямая со стрелкой 59"/>
          <p:cNvCxnSpPr/>
          <p:nvPr/>
        </p:nvCxnSpPr>
        <p:spPr>
          <a:xfrm flipV="1">
            <a:off x="2620488" y="4032761"/>
            <a:ext cx="427106" cy="101012"/>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1042988" y="4326778"/>
            <a:ext cx="395708" cy="173688"/>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rot="20163464">
            <a:off x="989812" y="4152183"/>
            <a:ext cx="502061" cy="230512"/>
          </a:xfrm>
          <a:prstGeom prst="rect">
            <a:avLst/>
          </a:prstGeom>
          <a:noFill/>
        </p:spPr>
        <p:txBody>
          <a:bodyPr wrap="none" rtlCol="0">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55 мм</a:t>
            </a:r>
          </a:p>
        </p:txBody>
      </p:sp>
      <p:sp>
        <p:nvSpPr>
          <p:cNvPr id="9" name="Прямоугольник 8"/>
          <p:cNvSpPr/>
          <p:nvPr/>
        </p:nvSpPr>
        <p:spPr>
          <a:xfrm>
            <a:off x="913691" y="5689371"/>
            <a:ext cx="4572000" cy="461665"/>
          </a:xfrm>
          <a:prstGeom prst="rect">
            <a:avLst/>
          </a:prstGeom>
        </p:spPr>
        <p:txBody>
          <a:bodyPr>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узкий (55 мм)</a:t>
            </a:r>
          </a:p>
          <a:p>
            <a:pPr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жесткие уплотнители </a:t>
            </a:r>
          </a:p>
          <a:p>
            <a:r>
              <a:rPr lang="ru-RU" sz="800" dirty="0">
                <a:solidFill>
                  <a:schemeClr val="tx1">
                    <a:lumMod val="75000"/>
                    <a:lumOff val="25000"/>
                  </a:schemeClr>
                </a:solidFill>
                <a:latin typeface="Arial" panose="020B0604020202020204" pitchFamily="34" charset="0"/>
                <a:cs typeface="Arial" panose="020B0604020202020204" pitchFamily="34" charset="0"/>
              </a:rPr>
              <a:t>    (монолитная резина)</a:t>
            </a:r>
          </a:p>
        </p:txBody>
      </p:sp>
      <p:sp>
        <p:nvSpPr>
          <p:cNvPr id="63" name="Прямоугольник 62"/>
          <p:cNvSpPr/>
          <p:nvPr/>
        </p:nvSpPr>
        <p:spPr>
          <a:xfrm>
            <a:off x="2441217" y="5585994"/>
            <a:ext cx="2305735" cy="584775"/>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узкий (55 мм)</a:t>
            </a:r>
          </a:p>
          <a:p>
            <a:pPr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жесткие уплотнители </a:t>
            </a:r>
          </a:p>
          <a:p>
            <a:r>
              <a:rPr lang="ru-RU" sz="800" dirty="0">
                <a:solidFill>
                  <a:schemeClr val="tx1">
                    <a:lumMod val="75000"/>
                    <a:lumOff val="25000"/>
                  </a:schemeClr>
                </a:solidFill>
                <a:latin typeface="Arial" panose="020B0604020202020204" pitchFamily="34" charset="0"/>
                <a:cs typeface="Arial" panose="020B0604020202020204" pitchFamily="34" charset="0"/>
              </a:rPr>
              <a:t>    (монолитная резина)</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 требует вытяжной заклепки</a:t>
            </a:r>
          </a:p>
        </p:txBody>
      </p:sp>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74" y="906658"/>
            <a:ext cx="3754949" cy="2816212"/>
          </a:xfrm>
          <a:prstGeom prst="rect">
            <a:avLst/>
          </a:prstGeom>
        </p:spPr>
      </p:pic>
      <p:cxnSp>
        <p:nvCxnSpPr>
          <p:cNvPr id="65" name="Прямая со стрелкой 64"/>
          <p:cNvCxnSpPr/>
          <p:nvPr/>
        </p:nvCxnSpPr>
        <p:spPr>
          <a:xfrm flipV="1">
            <a:off x="1385361" y="2670377"/>
            <a:ext cx="636413" cy="390955"/>
          </a:xfrm>
          <a:prstGeom prst="straightConnector1">
            <a:avLst/>
          </a:prstGeom>
          <a:ln w="38100">
            <a:solidFill>
              <a:schemeClr val="tx1">
                <a:lumMod val="10000"/>
                <a:lumOff val="9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flipV="1">
            <a:off x="2558226" y="2083945"/>
            <a:ext cx="406266" cy="260637"/>
          </a:xfrm>
          <a:prstGeom prst="straightConnector1">
            <a:avLst/>
          </a:prstGeom>
          <a:ln w="38100">
            <a:solidFill>
              <a:schemeClr val="tx1">
                <a:lumMod val="10000"/>
                <a:lumOff val="9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668610" y="1497513"/>
            <a:ext cx="0" cy="3240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a:off x="2493066" y="715603"/>
            <a:ext cx="0" cy="3240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p:nvPr/>
        </p:nvCxnSpPr>
        <p:spPr>
          <a:xfrm flipV="1">
            <a:off x="668610" y="715603"/>
            <a:ext cx="1859126" cy="847069"/>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rot="20163464">
            <a:off x="1166948" y="884717"/>
            <a:ext cx="622286" cy="250197"/>
          </a:xfrm>
          <a:prstGeom prst="rect">
            <a:avLst/>
          </a:prstGeom>
          <a:noFill/>
        </p:spPr>
        <p:txBody>
          <a:bodyPr wrap="none" rtlCol="0">
            <a:spAutoFit/>
          </a:bodyPr>
          <a:lstStyle/>
          <a:p>
            <a:r>
              <a:rPr lang="ru-RU" sz="1026" dirty="0">
                <a:solidFill>
                  <a:schemeClr val="tx1">
                    <a:lumMod val="75000"/>
                    <a:lumOff val="25000"/>
                  </a:schemeClr>
                </a:solidFill>
                <a:latin typeface="Arial" panose="020B0604020202020204" pitchFamily="34" charset="0"/>
                <a:cs typeface="Arial" panose="020B0604020202020204" pitchFamily="34" charset="0"/>
              </a:rPr>
              <a:t>110 мм</a:t>
            </a:r>
          </a:p>
        </p:txBody>
      </p:sp>
      <p:sp>
        <p:nvSpPr>
          <p:cNvPr id="77" name="Овал 76"/>
          <p:cNvSpPr/>
          <p:nvPr/>
        </p:nvSpPr>
        <p:spPr>
          <a:xfrm rot="1471078">
            <a:off x="2112547" y="936334"/>
            <a:ext cx="557366" cy="559734"/>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539"/>
          </a:p>
        </p:txBody>
      </p:sp>
      <p:sp>
        <p:nvSpPr>
          <p:cNvPr id="78" name="TextBox 77"/>
          <p:cNvSpPr txBox="1"/>
          <p:nvPr/>
        </p:nvSpPr>
        <p:spPr>
          <a:xfrm rot="19315841">
            <a:off x="2823004" y="1691678"/>
            <a:ext cx="548548" cy="250197"/>
          </a:xfrm>
          <a:prstGeom prst="rect">
            <a:avLst/>
          </a:prstGeom>
          <a:noFill/>
        </p:spPr>
        <p:txBody>
          <a:bodyPr wrap="none" rtlCol="0">
            <a:spAutoFit/>
          </a:bodyPr>
          <a:lstStyle/>
          <a:p>
            <a:r>
              <a:rPr lang="ru-RU" sz="1026" dirty="0">
                <a:solidFill>
                  <a:schemeClr val="tx1">
                    <a:lumMod val="75000"/>
                    <a:lumOff val="25000"/>
                  </a:schemeClr>
                </a:solidFill>
                <a:latin typeface="Arial" panose="020B0604020202020204" pitchFamily="34" charset="0"/>
                <a:cs typeface="Arial" panose="020B0604020202020204" pitchFamily="34" charset="0"/>
              </a:rPr>
              <a:t>30 мм</a:t>
            </a:r>
          </a:p>
        </p:txBody>
      </p:sp>
      <p:sp>
        <p:nvSpPr>
          <p:cNvPr id="79" name="TextBox 78"/>
          <p:cNvSpPr txBox="1"/>
          <p:nvPr/>
        </p:nvSpPr>
        <p:spPr>
          <a:xfrm rot="19315841">
            <a:off x="767513" y="3007925"/>
            <a:ext cx="548548" cy="250197"/>
          </a:xfrm>
          <a:prstGeom prst="rect">
            <a:avLst/>
          </a:prstGeom>
          <a:noFill/>
        </p:spPr>
        <p:txBody>
          <a:bodyPr wrap="none" rtlCol="0">
            <a:spAutoFit/>
          </a:bodyPr>
          <a:lstStyle/>
          <a:p>
            <a:r>
              <a:rPr lang="ru-RU" sz="1026" dirty="0">
                <a:solidFill>
                  <a:schemeClr val="tx1">
                    <a:lumMod val="75000"/>
                    <a:lumOff val="25000"/>
                  </a:schemeClr>
                </a:solidFill>
                <a:latin typeface="Arial" panose="020B0604020202020204" pitchFamily="34" charset="0"/>
                <a:cs typeface="Arial" panose="020B0604020202020204" pitchFamily="34" charset="0"/>
              </a:rPr>
              <a:t>30 мм</a:t>
            </a:r>
          </a:p>
        </p:txBody>
      </p:sp>
      <p:pic>
        <p:nvPicPr>
          <p:cNvPr id="80" name="Picture 2" descr="https://pro-line.by/image/cache/catalog/product45/31/3134738825-800x800.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15064579" flipV="1">
            <a:off x="2834353" y="1334111"/>
            <a:ext cx="1080884" cy="21617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6" name="Таблица 35"/>
          <p:cNvGraphicFramePr>
            <a:graphicFrameLocks noGrp="1"/>
          </p:cNvGraphicFramePr>
          <p:nvPr>
            <p:extLst>
              <p:ext uri="{D42A27DB-BD31-4B8C-83A1-F6EECF244321}">
                <p14:modId xmlns:p14="http://schemas.microsoft.com/office/powerpoint/2010/main" val="2796267185"/>
              </p:ext>
            </p:extLst>
          </p:nvPr>
        </p:nvGraphicFramePr>
        <p:xfrm>
          <a:off x="4344752" y="2661595"/>
          <a:ext cx="4007085" cy="394812"/>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Соединитель желоба</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0,16</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1080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217,20</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37" name="TextBox 36"/>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38" name="Прямоугольник 37"/>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028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642762" y="3903720"/>
            <a:ext cx="3527826" cy="2305631"/>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26</a:t>
            </a:fld>
            <a:endParaRPr lang="en-US" dirty="0"/>
          </a:p>
        </p:txBody>
      </p:sp>
      <p:sp>
        <p:nvSpPr>
          <p:cNvPr id="47" name="Прямоугольник 46"/>
          <p:cNvSpPr/>
          <p:nvPr/>
        </p:nvSpPr>
        <p:spPr>
          <a:xfrm>
            <a:off x="4225105" y="875843"/>
            <a:ext cx="4572000" cy="830997"/>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изменения направления желобов в одной горизонтальной плоскости.  </a:t>
            </a:r>
            <a:r>
              <a:rPr lang="ru-RU" sz="1200"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Градусность</a:t>
            </a:r>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 указывает угол поворота. Угол крепится на два желоба с помощью специальных крепежных лепестков.</a:t>
            </a:r>
            <a:endParaRPr lang="ru-RU" sz="1200" dirty="0">
              <a:solidFill>
                <a:schemeClr val="accent1"/>
              </a:solidFill>
              <a:latin typeface="Arial" panose="020B0604020202020204" pitchFamily="34"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глубокая вытяжка металлов</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263 х 125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17523" y="3274436"/>
            <a:ext cx="4500728" cy="1751185"/>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широкие уплотнители из вспененной резины</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максимальная фиксация желоба </a:t>
            </a:r>
          </a:p>
          <a:p>
            <a:r>
              <a:rPr lang="ru-RU" sz="1200" dirty="0">
                <a:latin typeface="Arial" panose="020B0604020202020204" pitchFamily="34" charset="0"/>
                <a:cs typeface="Arial" panose="020B0604020202020204" pitchFamily="34" charset="0"/>
              </a:rPr>
              <a:t>   </a:t>
            </a:r>
            <a:r>
              <a:rPr lang="ru-RU"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a:t>
            </a:r>
            <a:r>
              <a:rPr lang="ru-RU" sz="900" dirty="0">
                <a:latin typeface="Arial" panose="020B0604020202020204" pitchFamily="34" charset="0"/>
                <a:cs typeface="Arial" panose="020B0604020202020204" pitchFamily="34" charset="0"/>
              </a:rPr>
              <a:t> по 70 мм с каждой стороны)</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фиксирующие «ушки»</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ключик для затяжки в комплекте</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угол соединяется с жлобом напрямую  (1 стык)</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ЭСТЕТИЧНЫЙ – округлой формы</a:t>
            </a:r>
          </a:p>
        </p:txBody>
      </p:sp>
      <p:sp>
        <p:nvSpPr>
          <p:cNvPr id="24" name="Title 1"/>
          <p:cNvSpPr>
            <a:spLocks noGrp="1"/>
          </p:cNvSpPr>
          <p:nvPr>
            <p:ph type="title"/>
          </p:nvPr>
        </p:nvSpPr>
        <p:spPr>
          <a:xfrm>
            <a:off x="539750" y="263856"/>
            <a:ext cx="6300788" cy="592791"/>
          </a:xfrm>
        </p:spPr>
        <p:txBody>
          <a:bodyPr/>
          <a:lstStyle/>
          <a:p>
            <a:r>
              <a:rPr lang="ru-RU" dirty="0"/>
              <a:t>Внешний угол 90°</a:t>
            </a:r>
          </a:p>
        </p:txBody>
      </p:sp>
      <p:sp>
        <p:nvSpPr>
          <p:cNvPr id="9" name="Прямоугольник 8"/>
          <p:cNvSpPr/>
          <p:nvPr/>
        </p:nvSpPr>
        <p:spPr>
          <a:xfrm>
            <a:off x="876931" y="5156823"/>
            <a:ext cx="1894597" cy="830997"/>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нет уплотнительных резинок</a:t>
            </a:r>
          </a:p>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желоб и угол заходят в соединитель на 2 см</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угол с желобом соединяются через соединитель – 2 стыка</a:t>
            </a:r>
          </a:p>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НЕ эстетичный (угловой формы)</a:t>
            </a:r>
          </a:p>
        </p:txBody>
      </p:sp>
      <p:sp>
        <p:nvSpPr>
          <p:cNvPr id="63" name="Прямоугольник 62"/>
          <p:cNvSpPr/>
          <p:nvPr/>
        </p:nvSpPr>
        <p:spPr>
          <a:xfrm>
            <a:off x="2518678" y="5152623"/>
            <a:ext cx="1726901" cy="954107"/>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нет уплотнительных резинок</a:t>
            </a:r>
          </a:p>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желоб и угол заходят в соединитель на 2 см</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порошковое окрашивание</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вероятность </a:t>
            </a:r>
            <a:r>
              <a:rPr lang="ru-RU" sz="800" dirty="0" err="1">
                <a:solidFill>
                  <a:srgbClr val="C00000"/>
                </a:solidFill>
                <a:latin typeface="Arial" panose="020B0604020202020204" pitchFamily="34" charset="0"/>
                <a:cs typeface="Arial" panose="020B0604020202020204" pitchFamily="34" charset="0"/>
              </a:rPr>
              <a:t>разнотона</a:t>
            </a:r>
            <a:endParaRPr lang="ru-RU" sz="800" dirty="0">
              <a:solidFill>
                <a:srgbClr val="C00000"/>
              </a:solidFill>
              <a:latin typeface="Arial" panose="020B0604020202020204" pitchFamily="34" charset="0"/>
              <a:cs typeface="Arial" panose="020B0604020202020204" pitchFamily="34" charset="0"/>
            </a:endParaRPr>
          </a:p>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НЕ эстетичный (угловой формы)</a:t>
            </a:r>
            <a:r>
              <a:rPr lang="ru-RU" sz="800" dirty="0">
                <a:solidFill>
                  <a:srgbClr val="C00000"/>
                </a:solidFill>
                <a:latin typeface="Arial" panose="020B0604020202020204" pitchFamily="34" charset="0"/>
                <a:cs typeface="Arial" panose="020B0604020202020204" pitchFamily="34" charset="0"/>
              </a:rPr>
              <a:t> </a:t>
            </a:r>
          </a:p>
        </p:txBody>
      </p:sp>
      <p:pic>
        <p:nvPicPr>
          <p:cNvPr id="36" name="Рисунок 3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916601">
            <a:off x="369814" y="1275141"/>
            <a:ext cx="3867296" cy="1953023"/>
          </a:xfrm>
          <a:prstGeom prst="rect">
            <a:avLst/>
          </a:prstGeom>
        </p:spPr>
      </p:pic>
      <p:sp>
        <p:nvSpPr>
          <p:cNvPr id="37" name="Овал 36"/>
          <p:cNvSpPr/>
          <p:nvPr/>
        </p:nvSpPr>
        <p:spPr>
          <a:xfrm rot="1471078">
            <a:off x="3474079" y="2297386"/>
            <a:ext cx="758717" cy="70444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539"/>
          </a:p>
        </p:txBody>
      </p:sp>
      <p:pic>
        <p:nvPicPr>
          <p:cNvPr id="38" name="Picture 2" descr="https://pro-line.by/image/cache/catalog/product45/31/3134738825-800x800.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15064579" flipV="1">
            <a:off x="1842620" y="1181941"/>
            <a:ext cx="649059" cy="129812"/>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s://www.grandline.ru/uploads/images/vodostok/elements/ug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21" y="4008493"/>
            <a:ext cx="1441051" cy="892688"/>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descr="http://www.asyst.ru/upload/iblock/881/881d415a2b314e6669c573abbc52698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462872" y="4076190"/>
            <a:ext cx="1707716" cy="81309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6" name="Таблица 25"/>
          <p:cNvGraphicFramePr>
            <a:graphicFrameLocks noGrp="1"/>
          </p:cNvGraphicFramePr>
          <p:nvPr>
            <p:extLst>
              <p:ext uri="{D42A27DB-BD31-4B8C-83A1-F6EECF244321}">
                <p14:modId xmlns:p14="http://schemas.microsoft.com/office/powerpoint/2010/main" val="713166529"/>
              </p:ext>
            </p:extLst>
          </p:nvPr>
        </p:nvGraphicFramePr>
        <p:xfrm>
          <a:off x="4344752" y="2661595"/>
          <a:ext cx="4136675" cy="592218"/>
        </p:xfrm>
        <a:graphic>
          <a:graphicData uri="http://schemas.openxmlformats.org/drawingml/2006/table">
            <a:tbl>
              <a:tblPr firstRow="1" bandRow="1">
                <a:tableStyleId>{5C22544A-7EE6-4342-B048-85BDC9FD1C3A}</a:tableStyleId>
              </a:tblPr>
              <a:tblGrid>
                <a:gridCol w="959041">
                  <a:extLst>
                    <a:ext uri="{9D8B030D-6E8A-4147-A177-3AD203B41FA5}">
                      <a16:colId xmlns:a16="http://schemas.microsoft.com/office/drawing/2014/main" val="2269685419"/>
                    </a:ext>
                  </a:extLst>
                </a:gridCol>
                <a:gridCol w="548821">
                  <a:extLst>
                    <a:ext uri="{9D8B030D-6E8A-4147-A177-3AD203B41FA5}">
                      <a16:colId xmlns:a16="http://schemas.microsoft.com/office/drawing/2014/main" val="3882325716"/>
                    </a:ext>
                  </a:extLst>
                </a:gridCol>
                <a:gridCol w="565428">
                  <a:extLst>
                    <a:ext uri="{9D8B030D-6E8A-4147-A177-3AD203B41FA5}">
                      <a16:colId xmlns:a16="http://schemas.microsoft.com/office/drawing/2014/main" val="735092865"/>
                    </a:ext>
                  </a:extLst>
                </a:gridCol>
                <a:gridCol w="673093">
                  <a:extLst>
                    <a:ext uri="{9D8B030D-6E8A-4147-A177-3AD203B41FA5}">
                      <a16:colId xmlns:a16="http://schemas.microsoft.com/office/drawing/2014/main" val="3077623288"/>
                    </a:ext>
                  </a:extLst>
                </a:gridCol>
                <a:gridCol w="816005">
                  <a:extLst>
                    <a:ext uri="{9D8B030D-6E8A-4147-A177-3AD203B41FA5}">
                      <a16:colId xmlns:a16="http://schemas.microsoft.com/office/drawing/2014/main" val="1622258066"/>
                    </a:ext>
                  </a:extLst>
                </a:gridCol>
                <a:gridCol w="574287">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Внешний угол 90°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0,36</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180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118,2</a:t>
                      </a:r>
                    </a:p>
                  </a:txBody>
                  <a:tcPr anchor="ctr">
                    <a:solidFill>
                      <a:schemeClr val="bg2"/>
                    </a:solidFill>
                  </a:tcPr>
                </a:tc>
                <a:extLst>
                  <a:ext uri="{0D108BD9-81ED-4DB2-BD59-A6C34878D82A}">
                    <a16:rowId xmlns:a16="http://schemas.microsoft.com/office/drawing/2014/main" val="3995809650"/>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dirty="0">
                          <a:latin typeface="Arial" panose="020B0604020202020204" pitchFamily="34" charset="0"/>
                          <a:cs typeface="Arial" panose="020B0604020202020204" pitchFamily="34" charset="0"/>
                        </a:rPr>
                        <a:t>Внутренний  угол 90°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0,41</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180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127,2</a:t>
                      </a:r>
                    </a:p>
                  </a:txBody>
                  <a:tcPr anchor="ctr">
                    <a:solidFill>
                      <a:schemeClr val="bg2"/>
                    </a:solidFill>
                  </a:tcPr>
                </a:tc>
                <a:extLst>
                  <a:ext uri="{0D108BD9-81ED-4DB2-BD59-A6C34878D82A}">
                    <a16:rowId xmlns:a16="http://schemas.microsoft.com/office/drawing/2014/main" val="3358966220"/>
                  </a:ext>
                </a:extLst>
              </a:tr>
            </a:tbl>
          </a:graphicData>
        </a:graphic>
      </p:graphicFrame>
      <p:sp>
        <p:nvSpPr>
          <p:cNvPr id="27" name="TextBox 26"/>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28" name="Прямоугольник 27"/>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339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17131" y="4095419"/>
            <a:ext cx="3462957" cy="2125681"/>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27</a:t>
            </a:fld>
            <a:endParaRPr lang="en-US" dirty="0"/>
          </a:p>
        </p:txBody>
      </p:sp>
      <p:sp>
        <p:nvSpPr>
          <p:cNvPr id="47" name="Прямоугольник 46"/>
          <p:cNvSpPr/>
          <p:nvPr/>
        </p:nvSpPr>
        <p:spPr>
          <a:xfrm>
            <a:off x="4225105" y="875843"/>
            <a:ext cx="4572000" cy="830997"/>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изменения направления желобов в одной горизонтальной плоскости.  </a:t>
            </a:r>
            <a:r>
              <a:rPr lang="ru-RU" sz="1200"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Градусность</a:t>
            </a:r>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 указывает угол поворота. Угол крепится на два желоба с помощью специальных крепежных лепестков.</a:t>
            </a:r>
            <a:endParaRPr lang="ru-RU" sz="1200" dirty="0">
              <a:solidFill>
                <a:schemeClr val="accent1"/>
              </a:solidFill>
              <a:latin typeface="Arial" panose="020B0604020202020204" pitchFamily="34"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глубокая вытяжка металлов</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a:t>
            </a:r>
            <a:endParaRPr lang="ru-RU" sz="1200" dirty="0">
              <a:latin typeface="Arial" panose="020B0604020202020204" pitchFamily="34" charset="0"/>
              <a:cs typeface="Arial" panose="020B0604020202020204" pitchFamily="34" charset="0"/>
            </a:endParaRP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03402" y="3578844"/>
            <a:ext cx="4500728" cy="1290674"/>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endParaRPr lang="ru-RU" sz="12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Цельный без сварного шва</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фиксирующие «ушки»</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ключик для затяжки в комплекте</a:t>
            </a:r>
          </a:p>
          <a:p>
            <a:pPr marL="146607" indent="-146607">
              <a:buFont typeface="Arial" panose="020B0604020202020204" pitchFamily="34" charset="0"/>
              <a:buChar char="•"/>
            </a:pPr>
            <a:endParaRPr lang="ru-RU" sz="9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endParaRPr lang="ru-RU" sz="900" dirty="0">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539750" y="263856"/>
            <a:ext cx="6300788" cy="592791"/>
          </a:xfrm>
        </p:spPr>
        <p:txBody>
          <a:bodyPr/>
          <a:lstStyle/>
          <a:p>
            <a:r>
              <a:rPr lang="ru-RU" dirty="0"/>
              <a:t>УГОЛ 135°</a:t>
            </a:r>
          </a:p>
        </p:txBody>
      </p:sp>
      <p:sp>
        <p:nvSpPr>
          <p:cNvPr id="9" name="Прямоугольник 8"/>
          <p:cNvSpPr/>
          <p:nvPr/>
        </p:nvSpPr>
        <p:spPr>
          <a:xfrm>
            <a:off x="906863" y="5613575"/>
            <a:ext cx="1894597" cy="215444"/>
          </a:xfrm>
          <a:prstGeom prst="rect">
            <a:avLst/>
          </a:prstGeom>
        </p:spPr>
        <p:txBody>
          <a:bodyPr wrap="square">
            <a:spAutoFit/>
          </a:bodyPr>
          <a:lstStyle/>
          <a:p>
            <a:pPr marL="146607" indent="-146607">
              <a:buFont typeface="Arial" panose="020B0604020202020204" pitchFamily="34" charset="0"/>
              <a:buChar char="•"/>
            </a:pPr>
            <a:r>
              <a:rPr lang="ru-RU" sz="800" dirty="0">
                <a:solidFill>
                  <a:srgbClr val="FF0000"/>
                </a:solidFill>
                <a:latin typeface="Arial" panose="020B0604020202020204" pitchFamily="34" charset="0"/>
                <a:cs typeface="Arial" panose="020B0604020202020204" pitchFamily="34" charset="0"/>
              </a:rPr>
              <a:t>сварка</a:t>
            </a:r>
            <a:r>
              <a:rPr lang="ru-RU" sz="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63" name="Прямоугольник 62"/>
          <p:cNvSpPr/>
          <p:nvPr/>
        </p:nvSpPr>
        <p:spPr>
          <a:xfrm>
            <a:off x="2548610" y="5609375"/>
            <a:ext cx="1726901" cy="461665"/>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сварка</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порошковое окрашивание</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вероятность </a:t>
            </a:r>
            <a:r>
              <a:rPr lang="ru-RU" sz="800" dirty="0" err="1">
                <a:solidFill>
                  <a:srgbClr val="C00000"/>
                </a:solidFill>
                <a:latin typeface="Arial" panose="020B0604020202020204" pitchFamily="34" charset="0"/>
                <a:cs typeface="Arial" panose="020B0604020202020204" pitchFamily="34" charset="0"/>
              </a:rPr>
              <a:t>разнотона</a:t>
            </a:r>
            <a:r>
              <a:rPr lang="ru-RU" sz="800" dirty="0">
                <a:solidFill>
                  <a:srgbClr val="C00000"/>
                </a:solidFill>
                <a:latin typeface="Arial" panose="020B0604020202020204" pitchFamily="34" charset="0"/>
                <a:cs typeface="Arial" panose="020B0604020202020204" pitchFamily="34" charset="0"/>
              </a:rPr>
              <a:t> </a:t>
            </a:r>
          </a:p>
        </p:txBody>
      </p:sp>
      <p:pic>
        <p:nvPicPr>
          <p:cNvPr id="25" name="Рисунок 2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5404" y="1469806"/>
            <a:ext cx="3857021" cy="2037671"/>
          </a:xfrm>
          <a:prstGeom prst="rect">
            <a:avLst/>
          </a:prstGeom>
        </p:spPr>
      </p:pic>
      <p:pic>
        <p:nvPicPr>
          <p:cNvPr id="26" name="Picture 2" descr="https://pro-line.by/image/cache/catalog/product45/31/3134738825-800x800.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15064579" flipV="1">
            <a:off x="3134019" y="1435297"/>
            <a:ext cx="918903" cy="18378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6" descr="https://marfino.ironcenter.ru/media/103/1039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1005575" y="4891629"/>
            <a:ext cx="1501775" cy="575002"/>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8" descr="http://megasiding.ru/assets/images/vodostoki/akvasistem/korich/ugol-zheloba-naruzhnyj-135.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rot="21019756">
            <a:off x="2670286" y="4801973"/>
            <a:ext cx="1429114" cy="71257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1" name="Таблица 30"/>
          <p:cNvGraphicFramePr>
            <a:graphicFrameLocks noGrp="1"/>
          </p:cNvGraphicFramePr>
          <p:nvPr>
            <p:extLst>
              <p:ext uri="{D42A27DB-BD31-4B8C-83A1-F6EECF244321}">
                <p14:modId xmlns:p14="http://schemas.microsoft.com/office/powerpoint/2010/main" val="511932156"/>
              </p:ext>
            </p:extLst>
          </p:nvPr>
        </p:nvGraphicFramePr>
        <p:xfrm>
          <a:off x="4344752" y="2661595"/>
          <a:ext cx="4246355" cy="592218"/>
        </p:xfrm>
        <a:graphic>
          <a:graphicData uri="http://schemas.openxmlformats.org/drawingml/2006/table">
            <a:tbl>
              <a:tblPr firstRow="1" bandRow="1">
                <a:tableStyleId>{5C22544A-7EE6-4342-B048-85BDC9FD1C3A}</a:tableStyleId>
              </a:tblPr>
              <a:tblGrid>
                <a:gridCol w="1088485">
                  <a:extLst>
                    <a:ext uri="{9D8B030D-6E8A-4147-A177-3AD203B41FA5}">
                      <a16:colId xmlns:a16="http://schemas.microsoft.com/office/drawing/2014/main" val="2269685419"/>
                    </a:ext>
                  </a:extLst>
                </a:gridCol>
                <a:gridCol w="520996">
                  <a:extLst>
                    <a:ext uri="{9D8B030D-6E8A-4147-A177-3AD203B41FA5}">
                      <a16:colId xmlns:a16="http://schemas.microsoft.com/office/drawing/2014/main" val="3882325716"/>
                    </a:ext>
                  </a:extLst>
                </a:gridCol>
                <a:gridCol w="552893">
                  <a:extLst>
                    <a:ext uri="{9D8B030D-6E8A-4147-A177-3AD203B41FA5}">
                      <a16:colId xmlns:a16="http://schemas.microsoft.com/office/drawing/2014/main" val="735092865"/>
                    </a:ext>
                  </a:extLst>
                </a:gridCol>
                <a:gridCol w="701748">
                  <a:extLst>
                    <a:ext uri="{9D8B030D-6E8A-4147-A177-3AD203B41FA5}">
                      <a16:colId xmlns:a16="http://schemas.microsoft.com/office/drawing/2014/main" val="3077623288"/>
                    </a:ext>
                  </a:extLst>
                </a:gridCol>
                <a:gridCol w="776177">
                  <a:extLst>
                    <a:ext uri="{9D8B030D-6E8A-4147-A177-3AD203B41FA5}">
                      <a16:colId xmlns:a16="http://schemas.microsoft.com/office/drawing/2014/main" val="1622258066"/>
                    </a:ext>
                  </a:extLst>
                </a:gridCol>
                <a:gridCol w="60605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Внешний угол 135°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0,36</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180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116,40</a:t>
                      </a:r>
                    </a:p>
                  </a:txBody>
                  <a:tcPr anchor="ctr">
                    <a:solidFill>
                      <a:schemeClr val="bg2"/>
                    </a:solidFill>
                  </a:tcPr>
                </a:tc>
                <a:extLst>
                  <a:ext uri="{0D108BD9-81ED-4DB2-BD59-A6C34878D82A}">
                    <a16:rowId xmlns:a16="http://schemas.microsoft.com/office/drawing/2014/main" val="3995809650"/>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dirty="0">
                          <a:latin typeface="Arial" panose="020B0604020202020204" pitchFamily="34" charset="0"/>
                          <a:cs typeface="Arial" panose="020B0604020202020204" pitchFamily="34" charset="0"/>
                        </a:rPr>
                        <a:t>Внутренний  угол 135°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0,41</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180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123,60</a:t>
                      </a:r>
                    </a:p>
                  </a:txBody>
                  <a:tcPr anchor="ctr">
                    <a:solidFill>
                      <a:schemeClr val="bg2"/>
                    </a:solidFill>
                  </a:tcPr>
                </a:tc>
                <a:extLst>
                  <a:ext uri="{0D108BD9-81ED-4DB2-BD59-A6C34878D82A}">
                    <a16:rowId xmlns:a16="http://schemas.microsoft.com/office/drawing/2014/main" val="3358966220"/>
                  </a:ext>
                </a:extLst>
              </a:tr>
            </a:tbl>
          </a:graphicData>
        </a:graphic>
      </p:graphicFrame>
      <p:sp>
        <p:nvSpPr>
          <p:cNvPr id="32" name="TextBox 31"/>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33" name="Прямоугольник 32"/>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15555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642762" y="4083670"/>
            <a:ext cx="3462957" cy="2125681"/>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28</a:t>
            </a:fld>
            <a:endParaRPr lang="en-US" dirty="0"/>
          </a:p>
        </p:txBody>
      </p:sp>
      <p:sp>
        <p:nvSpPr>
          <p:cNvPr id="47" name="Прямоугольник 46"/>
          <p:cNvSpPr/>
          <p:nvPr/>
        </p:nvSpPr>
        <p:spPr>
          <a:xfrm>
            <a:off x="4225105" y="875843"/>
            <a:ext cx="4572000" cy="830997"/>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изменения направления желобов в одной горизонтальной плоскости.  </a:t>
            </a:r>
            <a:r>
              <a:rPr lang="ru-RU" sz="1200"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Градусность</a:t>
            </a:r>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 указывает угол поворота. Угол крепится на два желоба с помощью специальных крепежных лепестков.</a:t>
            </a:r>
            <a:endParaRPr lang="ru-RU" sz="1200" dirty="0">
              <a:solidFill>
                <a:schemeClr val="accent1"/>
              </a:solidFill>
              <a:latin typeface="Arial" panose="020B0604020202020204" pitchFamily="34"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глубокая вытяжка металлов</a:t>
            </a: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a:t>
            </a:r>
            <a:endParaRPr lang="ru-RU" sz="1200" dirty="0">
              <a:latin typeface="Arial" panose="020B0604020202020204" pitchFamily="34" charset="0"/>
              <a:cs typeface="Arial" panose="020B0604020202020204" pitchFamily="34" charset="0"/>
            </a:endParaRP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279021" y="3686178"/>
            <a:ext cx="4500728" cy="1523494"/>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100%-</a:t>
            </a:r>
            <a:r>
              <a:rPr lang="ru-RU" sz="1200" dirty="0" err="1">
                <a:latin typeface="Arial" panose="020B0604020202020204" pitchFamily="34" charset="0"/>
                <a:cs typeface="Arial" panose="020B0604020202020204" pitchFamily="34" charset="0"/>
              </a:rPr>
              <a:t>ная</a:t>
            </a:r>
            <a:r>
              <a:rPr lang="ru-RU" sz="1200" dirty="0">
                <a:latin typeface="Arial" panose="020B0604020202020204" pitchFamily="34" charset="0"/>
                <a:cs typeface="Arial" panose="020B0604020202020204" pitchFamily="34" charset="0"/>
              </a:rPr>
              <a:t> надежность</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фиксирующие «ушки»</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ключик для затяжки в комплекте</a:t>
            </a:r>
          </a:p>
          <a:p>
            <a:pPr marL="146607" indent="-146607">
              <a:buFont typeface="Arial" panose="020B0604020202020204" pitchFamily="34" charset="0"/>
              <a:buChar char="•"/>
            </a:pPr>
            <a:r>
              <a:rPr lang="ru-RU" sz="1200" dirty="0">
                <a:latin typeface="Arial" panose="020B0604020202020204" pitchFamily="34" charset="0"/>
                <a:cs typeface="Arial" panose="020B0604020202020204" pitchFamily="34" charset="0"/>
              </a:rPr>
              <a:t>отсутствует в предложении основных конкурентов</a:t>
            </a:r>
          </a:p>
          <a:p>
            <a:endParaRPr lang="ru-RU" sz="1200" b="1" dirty="0">
              <a:latin typeface="Arial" panose="020B0604020202020204" pitchFamily="34" charset="0"/>
              <a:cs typeface="Arial" panose="020B0604020202020204" pitchFamily="34" charset="0"/>
            </a:endParaRPr>
          </a:p>
          <a:p>
            <a:endParaRPr lang="ru-RU" sz="1200" dirty="0">
              <a:latin typeface="Arial" panose="020B0604020202020204" pitchFamily="34" charset="0"/>
              <a:cs typeface="Arial" panose="020B0604020202020204" pitchFamily="34" charset="0"/>
            </a:endParaRPr>
          </a:p>
          <a:p>
            <a:pPr marL="146607" indent="-146607">
              <a:buFont typeface="Arial" panose="020B0604020202020204" pitchFamily="34" charset="0"/>
              <a:buChar char="•"/>
            </a:pPr>
            <a:endParaRPr lang="ru-RU" sz="900" dirty="0">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539750" y="263856"/>
            <a:ext cx="6300788" cy="592791"/>
          </a:xfrm>
        </p:spPr>
        <p:txBody>
          <a:bodyPr>
            <a:normAutofit fontScale="90000"/>
          </a:bodyPr>
          <a:lstStyle/>
          <a:p>
            <a:r>
              <a:rPr lang="ru-RU" dirty="0"/>
              <a:t>РЕГУЛИРУЕМЫЕ УГЛЫ ВНЕШНИЙ / ВНУТРЕННИЙ</a:t>
            </a:r>
          </a:p>
        </p:txBody>
      </p:sp>
      <p:pic>
        <p:nvPicPr>
          <p:cNvPr id="23" name="Рисунок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785" y="2041781"/>
            <a:ext cx="3685355" cy="1373290"/>
          </a:xfrm>
          <a:prstGeom prst="rect">
            <a:avLst/>
          </a:prstGeom>
        </p:spPr>
      </p:pic>
      <p:grpSp>
        <p:nvGrpSpPr>
          <p:cNvPr id="29" name="Группа 28"/>
          <p:cNvGrpSpPr/>
          <p:nvPr/>
        </p:nvGrpSpPr>
        <p:grpSpPr>
          <a:xfrm>
            <a:off x="1342403" y="4494252"/>
            <a:ext cx="2108245" cy="1199069"/>
            <a:chOff x="3751544" y="4164976"/>
            <a:chExt cx="2963155" cy="1334749"/>
          </a:xfrm>
        </p:grpSpPr>
        <p:pic>
          <p:nvPicPr>
            <p:cNvPr id="30" name="Рисунок 2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3751544" y="4208456"/>
              <a:ext cx="2963155" cy="1104173"/>
            </a:xfrm>
            <a:prstGeom prst="rect">
              <a:avLst/>
            </a:prstGeom>
          </p:spPr>
        </p:pic>
        <p:grpSp>
          <p:nvGrpSpPr>
            <p:cNvPr id="31" name="Группа 30"/>
            <p:cNvGrpSpPr/>
            <p:nvPr/>
          </p:nvGrpSpPr>
          <p:grpSpPr>
            <a:xfrm>
              <a:off x="4280181" y="4164976"/>
              <a:ext cx="1904719" cy="1334749"/>
              <a:chOff x="4508500" y="5640799"/>
              <a:chExt cx="2016187" cy="1430561"/>
            </a:xfrm>
          </p:grpSpPr>
          <p:cxnSp>
            <p:nvCxnSpPr>
              <p:cNvPr id="32" name="Прямая соединительная линия 31"/>
              <p:cNvCxnSpPr/>
              <p:nvPr/>
            </p:nvCxnSpPr>
            <p:spPr>
              <a:xfrm>
                <a:off x="4508500" y="5672806"/>
                <a:ext cx="2016187" cy="139855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4508500" y="5640799"/>
                <a:ext cx="2016187" cy="143056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4" name="Прямоугольник 33"/>
          <p:cNvSpPr/>
          <p:nvPr/>
        </p:nvSpPr>
        <p:spPr>
          <a:xfrm>
            <a:off x="1082643" y="5897462"/>
            <a:ext cx="2808782" cy="276551"/>
          </a:xfrm>
          <a:prstGeom prst="rect">
            <a:avLst/>
          </a:prstGeom>
        </p:spPr>
        <p:txBody>
          <a:bodyPr wrap="none">
            <a:spAutoFit/>
          </a:bodyPr>
          <a:lstStyle/>
          <a:p>
            <a:r>
              <a:rPr lang="ru-RU" sz="1197" b="1" dirty="0">
                <a:solidFill>
                  <a:schemeClr val="accent1"/>
                </a:solidFill>
                <a:latin typeface="Arial" panose="020B0604020202020204" pitchFamily="34" charset="0"/>
                <a:cs typeface="Arial" panose="020B0604020202020204" pitchFamily="34" charset="0"/>
              </a:rPr>
              <a:t>регулируемые  углы отсутствуют </a:t>
            </a:r>
          </a:p>
        </p:txBody>
      </p:sp>
      <p:graphicFrame>
        <p:nvGraphicFramePr>
          <p:cNvPr id="27" name="Таблица 26"/>
          <p:cNvGraphicFramePr>
            <a:graphicFrameLocks noGrp="1"/>
          </p:cNvGraphicFramePr>
          <p:nvPr>
            <p:extLst>
              <p:ext uri="{D42A27DB-BD31-4B8C-83A1-F6EECF244321}">
                <p14:modId xmlns:p14="http://schemas.microsoft.com/office/powerpoint/2010/main" val="2459160430"/>
              </p:ext>
            </p:extLst>
          </p:nvPr>
        </p:nvGraphicFramePr>
        <p:xfrm>
          <a:off x="4344752" y="2661595"/>
          <a:ext cx="4246355" cy="638652"/>
        </p:xfrm>
        <a:graphic>
          <a:graphicData uri="http://schemas.openxmlformats.org/drawingml/2006/table">
            <a:tbl>
              <a:tblPr firstRow="1" bandRow="1">
                <a:tableStyleId>{5C22544A-7EE6-4342-B048-85BDC9FD1C3A}</a:tableStyleId>
              </a:tblPr>
              <a:tblGrid>
                <a:gridCol w="1184178">
                  <a:extLst>
                    <a:ext uri="{9D8B030D-6E8A-4147-A177-3AD203B41FA5}">
                      <a16:colId xmlns:a16="http://schemas.microsoft.com/office/drawing/2014/main" val="2269685419"/>
                    </a:ext>
                  </a:extLst>
                </a:gridCol>
                <a:gridCol w="425303">
                  <a:extLst>
                    <a:ext uri="{9D8B030D-6E8A-4147-A177-3AD203B41FA5}">
                      <a16:colId xmlns:a16="http://schemas.microsoft.com/office/drawing/2014/main" val="3882325716"/>
                    </a:ext>
                  </a:extLst>
                </a:gridCol>
                <a:gridCol w="552893">
                  <a:extLst>
                    <a:ext uri="{9D8B030D-6E8A-4147-A177-3AD203B41FA5}">
                      <a16:colId xmlns:a16="http://schemas.microsoft.com/office/drawing/2014/main" val="735092865"/>
                    </a:ext>
                  </a:extLst>
                </a:gridCol>
                <a:gridCol w="701748">
                  <a:extLst>
                    <a:ext uri="{9D8B030D-6E8A-4147-A177-3AD203B41FA5}">
                      <a16:colId xmlns:a16="http://schemas.microsoft.com/office/drawing/2014/main" val="3077623288"/>
                    </a:ext>
                  </a:extLst>
                </a:gridCol>
                <a:gridCol w="776177">
                  <a:extLst>
                    <a:ext uri="{9D8B030D-6E8A-4147-A177-3AD203B41FA5}">
                      <a16:colId xmlns:a16="http://schemas.microsoft.com/office/drawing/2014/main" val="1622258066"/>
                    </a:ext>
                  </a:extLst>
                </a:gridCol>
                <a:gridCol w="60605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Внешний угол 100-165°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0,36</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288</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153,12</a:t>
                      </a:r>
                    </a:p>
                  </a:txBody>
                  <a:tcPr anchor="ctr">
                    <a:solidFill>
                      <a:schemeClr val="bg2"/>
                    </a:solidFill>
                  </a:tcPr>
                </a:tc>
                <a:extLst>
                  <a:ext uri="{0D108BD9-81ED-4DB2-BD59-A6C34878D82A}">
                    <a16:rowId xmlns:a16="http://schemas.microsoft.com/office/drawing/2014/main" val="3995809650"/>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dirty="0">
                          <a:latin typeface="Arial" panose="020B0604020202020204" pitchFamily="34" charset="0"/>
                          <a:cs typeface="Arial" panose="020B0604020202020204" pitchFamily="34" charset="0"/>
                        </a:rPr>
                        <a:t>Внутренний  угол 100-165°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0,41</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288</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164,64</a:t>
                      </a:r>
                    </a:p>
                  </a:txBody>
                  <a:tcPr anchor="ctr">
                    <a:solidFill>
                      <a:schemeClr val="bg2"/>
                    </a:solidFill>
                  </a:tcPr>
                </a:tc>
                <a:extLst>
                  <a:ext uri="{0D108BD9-81ED-4DB2-BD59-A6C34878D82A}">
                    <a16:rowId xmlns:a16="http://schemas.microsoft.com/office/drawing/2014/main" val="3358966220"/>
                  </a:ext>
                </a:extLst>
              </a:tr>
            </a:tbl>
          </a:graphicData>
        </a:graphic>
      </p:graphicFrame>
      <p:sp>
        <p:nvSpPr>
          <p:cNvPr id="28" name="TextBox 27"/>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35" name="Прямоугольник 34"/>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62690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Прямоугольник 50"/>
          <p:cNvSpPr/>
          <p:nvPr/>
        </p:nvSpPr>
        <p:spPr>
          <a:xfrm>
            <a:off x="459882" y="3735868"/>
            <a:ext cx="3462957" cy="2473483"/>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29</a:t>
            </a:fld>
            <a:endParaRPr lang="en-US" dirty="0"/>
          </a:p>
        </p:txBody>
      </p:sp>
      <p:sp>
        <p:nvSpPr>
          <p:cNvPr id="47" name="Прямоугольник 46"/>
          <p:cNvSpPr/>
          <p:nvPr/>
        </p:nvSpPr>
        <p:spPr>
          <a:xfrm>
            <a:off x="4225105" y="875843"/>
            <a:ext cx="4572000" cy="461665"/>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Воронка отводит собранную воду с кровли из желоба в стояк водосточной трубы.</a:t>
            </a: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endParaRPr lang="ru-RU" sz="12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186 х 189 х 144 </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279021" y="3686178"/>
            <a:ext cx="4708568" cy="170501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pPr marL="228600" indent="-228600">
              <a:buFont typeface="+mj-lt"/>
              <a:buAutoNum type="arabicPeriod"/>
            </a:pPr>
            <a:r>
              <a:rPr lang="ru-RU" sz="1197" dirty="0">
                <a:latin typeface="Arial" panose="020B0604020202020204" pitchFamily="34" charset="0"/>
                <a:cs typeface="Arial" panose="020B0604020202020204" pitchFamily="34" charset="0"/>
              </a:rPr>
              <a:t>дополнительная </a:t>
            </a:r>
            <a:r>
              <a:rPr lang="ru-RU" sz="1197" dirty="0" err="1">
                <a:latin typeface="Arial" panose="020B0604020202020204" pitchFamily="34" charset="0"/>
                <a:cs typeface="Arial" panose="020B0604020202020204" pitchFamily="34" charset="0"/>
              </a:rPr>
              <a:t>отбортовка</a:t>
            </a:r>
            <a:r>
              <a:rPr lang="ru-RU" sz="1197" dirty="0">
                <a:latin typeface="Arial" panose="020B0604020202020204" pitchFamily="34" charset="0"/>
                <a:cs typeface="Arial" panose="020B0604020202020204" pitchFamily="34" charset="0"/>
              </a:rPr>
              <a:t>:</a:t>
            </a:r>
          </a:p>
          <a:p>
            <a:pPr marL="537559" lvl="1" indent="-146607">
              <a:buFont typeface="Wingdings" panose="05000000000000000000" pitchFamily="2" charset="2"/>
              <a:buChar char="ü"/>
            </a:pPr>
            <a:r>
              <a:rPr lang="ru-RU" sz="1197" dirty="0">
                <a:latin typeface="Arial" panose="020B0604020202020204" pitchFamily="34" charset="0"/>
                <a:cs typeface="Arial" panose="020B0604020202020204" pitchFamily="34" charset="0"/>
              </a:rPr>
              <a:t> гарантирует герметичность стыков с желобом</a:t>
            </a:r>
          </a:p>
          <a:p>
            <a:pPr marL="537559" lvl="1" indent="-146607">
              <a:buFont typeface="Wingdings" panose="05000000000000000000" pitchFamily="2" charset="2"/>
              <a:buChar char="ü"/>
            </a:pPr>
            <a:r>
              <a:rPr lang="ru-RU" sz="1197" dirty="0">
                <a:latin typeface="Arial" panose="020B0604020202020204" pitchFamily="34" charset="0"/>
                <a:cs typeface="Arial" panose="020B0604020202020204" pitchFamily="34" charset="0"/>
              </a:rPr>
              <a:t>предотвращает покрытие желоба от царапин при температурном расширении желоба</a:t>
            </a:r>
          </a:p>
          <a:p>
            <a:pPr marL="228600" indent="-228600">
              <a:buFont typeface="+mj-lt"/>
              <a:buAutoNum type="arabicPeriod"/>
            </a:pPr>
            <a:r>
              <a:rPr lang="ru-RU" sz="1197" dirty="0">
                <a:latin typeface="Arial" panose="020B0604020202020204" pitchFamily="34" charset="0"/>
                <a:cs typeface="Arial" panose="020B0604020202020204" pitchFamily="34" charset="0"/>
              </a:rPr>
              <a:t>фиксирующие «ушки» для более плотного прилегания</a:t>
            </a:r>
          </a:p>
          <a:p>
            <a:pPr marL="228600" indent="-228600">
              <a:buFont typeface="+mj-lt"/>
              <a:buAutoNum type="arabicPeriod"/>
            </a:pPr>
            <a:r>
              <a:rPr lang="ru-RU" sz="1197" dirty="0">
                <a:latin typeface="Arial" panose="020B0604020202020204" pitchFamily="34" charset="0"/>
                <a:cs typeface="Arial" panose="020B0604020202020204" pitchFamily="34" charset="0"/>
              </a:rPr>
              <a:t>ключик для затяжки в комплекте</a:t>
            </a:r>
          </a:p>
          <a:p>
            <a:pPr marL="228600" indent="-228600">
              <a:buFont typeface="+mj-lt"/>
              <a:buAutoNum type="arabicPeriod"/>
            </a:pPr>
            <a:r>
              <a:rPr lang="ru-RU" sz="1197" dirty="0">
                <a:latin typeface="Arial" panose="020B0604020202020204" pitchFamily="34" charset="0"/>
                <a:cs typeface="Arial" panose="020B0604020202020204" pitchFamily="34" charset="0"/>
              </a:rPr>
              <a:t>повторяет форму желоба с внешней и внутренней стороны</a:t>
            </a:r>
          </a:p>
          <a:p>
            <a:pPr marL="228600" indent="-228600">
              <a:buFont typeface="+mj-lt"/>
              <a:buAutoNum type="arabicPeriod"/>
            </a:pPr>
            <a:endParaRPr lang="ru-RU" sz="900" dirty="0">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539750" y="263856"/>
            <a:ext cx="6300788" cy="592791"/>
          </a:xfrm>
        </p:spPr>
        <p:txBody>
          <a:bodyPr>
            <a:normAutofit/>
          </a:bodyPr>
          <a:lstStyle/>
          <a:p>
            <a:r>
              <a:rPr lang="ru-RU" dirty="0"/>
              <a:t>ВОРОНКА</a:t>
            </a:r>
          </a:p>
        </p:txBody>
      </p:sp>
      <p:pic>
        <p:nvPicPr>
          <p:cNvPr id="25" name="Рисунок 2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04696" y="856648"/>
            <a:ext cx="2626481" cy="2916256"/>
          </a:xfrm>
          <a:prstGeom prst="rect">
            <a:avLst/>
          </a:prstGeom>
        </p:spPr>
      </p:pic>
      <p:sp>
        <p:nvSpPr>
          <p:cNvPr id="26" name="Овал 25"/>
          <p:cNvSpPr/>
          <p:nvPr/>
        </p:nvSpPr>
        <p:spPr>
          <a:xfrm rot="1471078">
            <a:off x="1040977" y="2600810"/>
            <a:ext cx="1013667" cy="52301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539"/>
          </a:p>
        </p:txBody>
      </p:sp>
      <p:sp>
        <p:nvSpPr>
          <p:cNvPr id="27" name="Овал 26"/>
          <p:cNvSpPr/>
          <p:nvPr/>
        </p:nvSpPr>
        <p:spPr>
          <a:xfrm rot="1471078">
            <a:off x="2376251" y="1928040"/>
            <a:ext cx="557366" cy="559734"/>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539"/>
          </a:p>
        </p:txBody>
      </p:sp>
      <p:pic>
        <p:nvPicPr>
          <p:cNvPr id="28" name="Picture 2" descr="https://pro-line.by/image/cache/catalog/product45/31/3134738825-800x800.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15064579" flipV="1">
            <a:off x="2866745" y="1389543"/>
            <a:ext cx="649059" cy="12981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6" name="Прямая со стрелкой 35"/>
          <p:cNvCxnSpPr/>
          <p:nvPr/>
        </p:nvCxnSpPr>
        <p:spPr>
          <a:xfrm flipH="1" flipV="1">
            <a:off x="2678075" y="2185562"/>
            <a:ext cx="605269" cy="577905"/>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6" descr="http://belydom.ru/upload/iblock/51e/51e85a4c8a70740379356d5acb8b3859.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59633" y="3777759"/>
            <a:ext cx="995510" cy="126872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8" name="Группа 37"/>
          <p:cNvGrpSpPr/>
          <p:nvPr/>
        </p:nvGrpSpPr>
        <p:grpSpPr>
          <a:xfrm>
            <a:off x="2237379" y="3835146"/>
            <a:ext cx="1005642" cy="1180911"/>
            <a:chOff x="7887905" y="1295476"/>
            <a:chExt cx="1524000" cy="1807526"/>
          </a:xfrm>
        </p:grpSpPr>
        <p:grpSp>
          <p:nvGrpSpPr>
            <p:cNvPr id="39" name="Группа 38"/>
            <p:cNvGrpSpPr/>
            <p:nvPr/>
          </p:nvGrpSpPr>
          <p:grpSpPr>
            <a:xfrm>
              <a:off x="7887905" y="1295476"/>
              <a:ext cx="1524000" cy="1807526"/>
              <a:chOff x="7023100" y="2175040"/>
              <a:chExt cx="1811996" cy="2188089"/>
            </a:xfrm>
          </p:grpSpPr>
          <p:pic>
            <p:nvPicPr>
              <p:cNvPr id="41" name="Picture 8" descr="http://chudo-stroy.ru/components/shop/photo/ee8de3be61806ebcc93fa46405423c44_.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23100" y="2175040"/>
                <a:ext cx="1755972" cy="2140091"/>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Прямоугольник 41"/>
              <p:cNvSpPr/>
              <p:nvPr/>
            </p:nvSpPr>
            <p:spPr>
              <a:xfrm>
                <a:off x="8547100" y="3705225"/>
                <a:ext cx="287996" cy="657904"/>
              </a:xfrm>
              <a:prstGeom prst="rect">
                <a:avLst/>
              </a:prstGeom>
              <a:solidFill>
                <a:srgbClr val="FFF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39"/>
              </a:p>
            </p:txBody>
          </p:sp>
        </p:grpSp>
        <p:sp>
          <p:nvSpPr>
            <p:cNvPr id="40" name="Овал 39"/>
            <p:cNvSpPr/>
            <p:nvPr/>
          </p:nvSpPr>
          <p:spPr>
            <a:xfrm>
              <a:off x="9080500" y="140081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39"/>
            </a:p>
          </p:txBody>
        </p:sp>
      </p:grpSp>
      <p:cxnSp>
        <p:nvCxnSpPr>
          <p:cNvPr id="43" name="Прямая со стрелкой 42"/>
          <p:cNvCxnSpPr/>
          <p:nvPr/>
        </p:nvCxnSpPr>
        <p:spPr>
          <a:xfrm flipV="1">
            <a:off x="1137540" y="2902743"/>
            <a:ext cx="409041" cy="47466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69614" y="2644583"/>
            <a:ext cx="263214" cy="261610"/>
          </a:xfrm>
          <a:prstGeom prst="rect">
            <a:avLst/>
          </a:prstGeom>
          <a:noFill/>
        </p:spPr>
        <p:txBody>
          <a:bodyPr wrap="none" rtlCol="0">
            <a:spAutoFit/>
          </a:bodyPr>
          <a:lstStyle/>
          <a:p>
            <a:r>
              <a:rPr lang="ru-RU" sz="1100" dirty="0">
                <a:latin typeface="Arial" panose="020B0604020202020204" pitchFamily="34" charset="0"/>
                <a:cs typeface="Arial" panose="020B0604020202020204" pitchFamily="34" charset="0"/>
              </a:rPr>
              <a:t>2</a:t>
            </a:r>
          </a:p>
        </p:txBody>
      </p:sp>
      <p:sp>
        <p:nvSpPr>
          <p:cNvPr id="44" name="TextBox 43"/>
          <p:cNvSpPr txBox="1"/>
          <p:nvPr/>
        </p:nvSpPr>
        <p:spPr>
          <a:xfrm>
            <a:off x="973428" y="3383518"/>
            <a:ext cx="263214" cy="261610"/>
          </a:xfrm>
          <a:prstGeom prst="rect">
            <a:avLst/>
          </a:prstGeom>
          <a:noFill/>
        </p:spPr>
        <p:txBody>
          <a:bodyPr wrap="none" rtlCol="0">
            <a:spAutoFit/>
          </a:bodyPr>
          <a:lstStyle/>
          <a:p>
            <a:r>
              <a:rPr lang="ru-RU" sz="1100" dirty="0">
                <a:latin typeface="Arial" panose="020B0604020202020204" pitchFamily="34" charset="0"/>
                <a:cs typeface="Arial" panose="020B0604020202020204" pitchFamily="34" charset="0"/>
              </a:rPr>
              <a:t>1</a:t>
            </a:r>
          </a:p>
        </p:txBody>
      </p:sp>
      <p:sp>
        <p:nvSpPr>
          <p:cNvPr id="55" name="Прямоугольник 54"/>
          <p:cNvSpPr/>
          <p:nvPr/>
        </p:nvSpPr>
        <p:spPr>
          <a:xfrm>
            <a:off x="659101" y="5566849"/>
            <a:ext cx="1491205" cy="584775"/>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форма воронки – повышенный риск повреждения покрытия желоба</a:t>
            </a:r>
          </a:p>
        </p:txBody>
      </p:sp>
      <p:sp>
        <p:nvSpPr>
          <p:cNvPr id="56" name="Прямоугольник 55"/>
          <p:cNvSpPr/>
          <p:nvPr/>
        </p:nvSpPr>
        <p:spPr>
          <a:xfrm>
            <a:off x="2237804" y="5568452"/>
            <a:ext cx="1673306" cy="338554"/>
          </a:xfrm>
          <a:prstGeom prst="rect">
            <a:avLst/>
          </a:prstGeom>
        </p:spPr>
        <p:txBody>
          <a:bodyPr wrap="square">
            <a:spAutoFit/>
          </a:bodyPr>
          <a:lstStyle/>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порошковое окрашивание</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вероятность </a:t>
            </a:r>
            <a:r>
              <a:rPr lang="ru-RU" sz="800" dirty="0" err="1">
                <a:solidFill>
                  <a:srgbClr val="C00000"/>
                </a:solidFill>
                <a:latin typeface="Arial" panose="020B0604020202020204" pitchFamily="34" charset="0"/>
                <a:cs typeface="Arial" panose="020B0604020202020204" pitchFamily="34" charset="0"/>
              </a:rPr>
              <a:t>разнотона</a:t>
            </a:r>
            <a:r>
              <a:rPr lang="ru-RU" sz="800" dirty="0">
                <a:solidFill>
                  <a:srgbClr val="C00000"/>
                </a:solidFill>
                <a:latin typeface="Arial" panose="020B0604020202020204" pitchFamily="34" charset="0"/>
                <a:cs typeface="Arial" panose="020B0604020202020204" pitchFamily="34" charset="0"/>
              </a:rPr>
              <a:t> </a:t>
            </a:r>
          </a:p>
        </p:txBody>
      </p:sp>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958" y="4634999"/>
            <a:ext cx="647651" cy="933380"/>
          </a:xfrm>
          <a:prstGeom prst="rect">
            <a:avLst/>
          </a:prstGeom>
        </p:spPr>
      </p:pic>
      <p:pic>
        <p:nvPicPr>
          <p:cNvPr id="9" name="Рисунок 8"/>
          <p:cNvPicPr>
            <a:picLocks noChangeAspect="1"/>
          </p:cNvPicPr>
          <p:nvPr/>
        </p:nvPicPr>
        <p:blipFill rotWithShape="1">
          <a:blip r:embed="rId7">
            <a:extLst>
              <a:ext uri="{28A0092B-C50C-407E-A947-70E740481C1C}">
                <a14:useLocalDpi xmlns:a14="http://schemas.microsoft.com/office/drawing/2010/main" val="0"/>
              </a:ext>
            </a:extLst>
          </a:blip>
          <a:srcRect r="20807"/>
          <a:stretch/>
        </p:blipFill>
        <p:spPr>
          <a:xfrm>
            <a:off x="3102745" y="4616004"/>
            <a:ext cx="692446" cy="878976"/>
          </a:xfrm>
          <a:prstGeom prst="rect">
            <a:avLst/>
          </a:prstGeom>
        </p:spPr>
      </p:pic>
      <p:sp>
        <p:nvSpPr>
          <p:cNvPr id="57" name="Прямоугольник 56"/>
          <p:cNvSpPr/>
          <p:nvPr/>
        </p:nvSpPr>
        <p:spPr>
          <a:xfrm>
            <a:off x="1524576" y="4302316"/>
            <a:ext cx="1070601" cy="400110"/>
          </a:xfrm>
          <a:prstGeom prst="rect">
            <a:avLst/>
          </a:prstGeom>
        </p:spPr>
        <p:txBody>
          <a:bodyPr wrap="square">
            <a:spAutoFit/>
          </a:bodyPr>
          <a:lstStyle/>
          <a:p>
            <a:pPr marL="72760">
              <a:lnSpc>
                <a:spcPts val="1214"/>
              </a:lnSpc>
              <a:tabLst>
                <a:tab pos="317105" algn="l"/>
              </a:tabLst>
            </a:pPr>
            <a:r>
              <a:rPr lang="ru-RU" sz="600" dirty="0">
                <a:solidFill>
                  <a:srgbClr val="C00000"/>
                </a:solidFill>
                <a:latin typeface="Arial" panose="020B0604020202020204" pitchFamily="34" charset="0"/>
                <a:cs typeface="Arial" panose="020B0604020202020204" pitchFamily="34" charset="0"/>
              </a:rPr>
              <a:t>повреждение покрытия</a:t>
            </a:r>
          </a:p>
        </p:txBody>
      </p:sp>
      <p:sp>
        <p:nvSpPr>
          <p:cNvPr id="58" name="Прямоугольник 57"/>
          <p:cNvSpPr/>
          <p:nvPr/>
        </p:nvSpPr>
        <p:spPr>
          <a:xfrm>
            <a:off x="3249364" y="4361229"/>
            <a:ext cx="666311" cy="246221"/>
          </a:xfrm>
          <a:prstGeom prst="rect">
            <a:avLst/>
          </a:prstGeom>
        </p:spPr>
        <p:txBody>
          <a:bodyPr wrap="square">
            <a:spAutoFit/>
          </a:bodyPr>
          <a:lstStyle/>
          <a:p>
            <a:pPr marL="72760">
              <a:lnSpc>
                <a:spcPts val="1214"/>
              </a:lnSpc>
              <a:tabLst>
                <a:tab pos="317105" algn="l"/>
              </a:tabLst>
            </a:pPr>
            <a:r>
              <a:rPr lang="ru-RU" sz="600" dirty="0">
                <a:solidFill>
                  <a:srgbClr val="C00000"/>
                </a:solidFill>
                <a:latin typeface="Arial" panose="020B0604020202020204" pitchFamily="34" charset="0"/>
                <a:cs typeface="Arial" panose="020B0604020202020204" pitchFamily="34" charset="0"/>
              </a:rPr>
              <a:t>«шагрень»</a:t>
            </a:r>
          </a:p>
        </p:txBody>
      </p:sp>
      <p:sp>
        <p:nvSpPr>
          <p:cNvPr id="60" name="TextBox 59"/>
          <p:cNvSpPr txBox="1"/>
          <p:nvPr/>
        </p:nvSpPr>
        <p:spPr>
          <a:xfrm>
            <a:off x="3206363" y="1145366"/>
            <a:ext cx="263214" cy="261610"/>
          </a:xfrm>
          <a:prstGeom prst="rect">
            <a:avLst/>
          </a:prstGeom>
          <a:noFill/>
        </p:spPr>
        <p:txBody>
          <a:bodyPr wrap="none" rtlCol="0">
            <a:spAutoFit/>
          </a:bodyPr>
          <a:lstStyle/>
          <a:p>
            <a:r>
              <a:rPr lang="ru-RU" sz="1100" dirty="0">
                <a:latin typeface="Arial" panose="020B0604020202020204" pitchFamily="34" charset="0"/>
                <a:cs typeface="Arial" panose="020B0604020202020204" pitchFamily="34" charset="0"/>
              </a:rPr>
              <a:t>3</a:t>
            </a:r>
          </a:p>
        </p:txBody>
      </p:sp>
      <p:graphicFrame>
        <p:nvGraphicFramePr>
          <p:cNvPr id="53" name="Таблица 52"/>
          <p:cNvGraphicFramePr>
            <a:graphicFrameLocks noGrp="1"/>
          </p:cNvGraphicFramePr>
          <p:nvPr>
            <p:extLst>
              <p:ext uri="{D42A27DB-BD31-4B8C-83A1-F6EECF244321}">
                <p14:modId xmlns:p14="http://schemas.microsoft.com/office/powerpoint/2010/main" val="3232029269"/>
              </p:ext>
            </p:extLst>
          </p:nvPr>
        </p:nvGraphicFramePr>
        <p:xfrm>
          <a:off x="4344752" y="2661595"/>
          <a:ext cx="4007085" cy="394812"/>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Воронка желоба</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0,26</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432</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163,20</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59" name="TextBox 58"/>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61" name="Прямоугольник 60"/>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2" name="Прямоугольник 61"/>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433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572000" y="0"/>
            <a:ext cx="4568553" cy="6858000"/>
          </a:xfrm>
          <a:prstGeom prst="rect">
            <a:avLst/>
          </a:prstGeom>
          <a:solidFill>
            <a:srgbClr val="85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Текст 1"/>
          <p:cNvSpPr>
            <a:spLocks noGrp="1"/>
          </p:cNvSpPr>
          <p:nvPr>
            <p:ph type="body" idx="1"/>
          </p:nvPr>
        </p:nvSpPr>
        <p:spPr>
          <a:xfrm>
            <a:off x="4824412" y="1844674"/>
            <a:ext cx="3779837" cy="4098925"/>
          </a:xfrm>
        </p:spPr>
        <p:txBody>
          <a:bodyPr>
            <a:noAutofit/>
          </a:bodyPr>
          <a:lstStyle/>
          <a:p>
            <a:pPr>
              <a:lnSpc>
                <a:spcPct val="100000"/>
              </a:lnSpc>
            </a:pPr>
            <a:r>
              <a:rPr lang="ru-RU" sz="1400" b="0" cap="none" dirty="0"/>
              <a:t>Водосточная система является неотъемлемой частью любого здания. При отсутствии подобного элемента, может возникнуть ряд проблем среди которых можно выделить порчу стен от осадков, намокание фундамента, а также  разрушение </a:t>
            </a:r>
            <a:r>
              <a:rPr lang="ru-RU" sz="1400" b="0" cap="none" dirty="0" err="1"/>
              <a:t>отмостки</a:t>
            </a:r>
            <a:r>
              <a:rPr lang="ru-RU" sz="1400" b="0" cap="none" dirty="0"/>
              <a:t> и подтопление подвальной части самого здания. Водосточная система является практичной, долговечной, и эстетично смотрится. </a:t>
            </a:r>
          </a:p>
          <a:p>
            <a:pPr>
              <a:lnSpc>
                <a:spcPct val="100000"/>
              </a:lnSpc>
            </a:pPr>
            <a:endParaRPr lang="ru-RU" sz="1400" b="0" cap="none" dirty="0"/>
          </a:p>
          <a:p>
            <a:pPr>
              <a:lnSpc>
                <a:spcPct val="100000"/>
              </a:lnSpc>
            </a:pPr>
            <a:r>
              <a:rPr lang="ru-RU" sz="1400" b="0" cap="none" dirty="0" err="1"/>
              <a:t>Металическая</a:t>
            </a:r>
            <a:r>
              <a:rPr lang="ru-RU" sz="1400" b="0" cap="none" dirty="0"/>
              <a:t> водосточная система отличается высокой степенью прочности и устойчивости к различным механическим воздействиям, могут быть применены во всех известных климатических условиях. </a:t>
            </a:r>
          </a:p>
          <a:p>
            <a:pPr>
              <a:lnSpc>
                <a:spcPct val="100000"/>
              </a:lnSpc>
            </a:pPr>
            <a:r>
              <a:rPr lang="ru-RU" sz="1400" b="0" cap="none" dirty="0"/>
              <a:t>Также немаловажным фактором является большой выбор цветов и форм, что позволит подобрать водосточную систему практически под любую кровлю.</a:t>
            </a:r>
          </a:p>
          <a:p>
            <a:pPr>
              <a:lnSpc>
                <a:spcPct val="100000"/>
              </a:lnSpc>
            </a:pPr>
            <a:endParaRPr lang="ru-RU" sz="1400" b="0" cap="none"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099" y="239443"/>
            <a:ext cx="1532969" cy="341001"/>
          </a:xfrm>
          <a:prstGeom prst="rect">
            <a:avLst/>
          </a:prstGeom>
        </p:spPr>
      </p:pic>
      <p:pic>
        <p:nvPicPr>
          <p:cNvPr id="7" name="Рисунок 6"/>
          <p:cNvPicPr>
            <a:picLocks noChangeAspect="1"/>
          </p:cNvPicPr>
          <p:nvPr/>
        </p:nvPicPr>
        <p:blipFill rotWithShape="1">
          <a:blip r:embed="rId3"/>
          <a:srcRect l="-2" r="76623"/>
          <a:stretch/>
        </p:blipFill>
        <p:spPr>
          <a:xfrm>
            <a:off x="1" y="0"/>
            <a:ext cx="4524374" cy="6858000"/>
          </a:xfrm>
          <a:prstGeom prst="rect">
            <a:avLst/>
          </a:prstGeom>
        </p:spPr>
      </p:pic>
    </p:spTree>
    <p:extLst>
      <p:ext uri="{BB962C8B-B14F-4D97-AF65-F5344CB8AC3E}">
        <p14:creationId xmlns:p14="http://schemas.microsoft.com/office/powerpoint/2010/main" val="382786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642762" y="3800128"/>
            <a:ext cx="3462957" cy="2409224"/>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30</a:t>
            </a:fld>
            <a:endParaRPr lang="en-US" dirty="0"/>
          </a:p>
        </p:txBody>
      </p:sp>
      <p:sp>
        <p:nvSpPr>
          <p:cNvPr id="47" name="Прямоугольник 46"/>
          <p:cNvSpPr/>
          <p:nvPr/>
        </p:nvSpPr>
        <p:spPr>
          <a:xfrm>
            <a:off x="4225105" y="875843"/>
            <a:ext cx="4572000" cy="461665"/>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изменения направления стока водосточной трубы. </a:t>
            </a:r>
            <a:r>
              <a:rPr lang="ru-RU" sz="1200"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Градусность</a:t>
            </a:r>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 указывает угол поворота</a:t>
            </a: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endParaRPr lang="ru-RU" sz="12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187 х 88,2 х 83,5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32218" y="3662277"/>
            <a:ext cx="4708568" cy="645433"/>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pPr marL="146607" indent="-146607">
              <a:buFont typeface="Arial" panose="020B0604020202020204" pitchFamily="34" charset="0"/>
              <a:buChar char="•"/>
            </a:pPr>
            <a:r>
              <a:rPr lang="ru-RU" sz="1197" dirty="0">
                <a:latin typeface="Arial" panose="020B0604020202020204" pitchFamily="34" charset="0"/>
                <a:cs typeface="Arial" panose="020B0604020202020204" pitchFamily="34" charset="0"/>
              </a:rPr>
              <a:t>промышленное покрытие</a:t>
            </a:r>
          </a:p>
          <a:p>
            <a:pPr marL="146607" indent="-146607">
              <a:buFont typeface="Arial" panose="020B0604020202020204" pitchFamily="34" charset="0"/>
              <a:buChar char="•"/>
            </a:pPr>
            <a:r>
              <a:rPr lang="ru-RU" sz="1197" dirty="0">
                <a:latin typeface="Arial" panose="020B0604020202020204" pitchFamily="34" charset="0"/>
                <a:cs typeface="Arial" panose="020B0604020202020204" pitchFamily="34" charset="0"/>
              </a:rPr>
              <a:t>эстетика формы</a:t>
            </a:r>
          </a:p>
        </p:txBody>
      </p:sp>
      <p:sp>
        <p:nvSpPr>
          <p:cNvPr id="24" name="Title 1"/>
          <p:cNvSpPr>
            <a:spLocks noGrp="1"/>
          </p:cNvSpPr>
          <p:nvPr>
            <p:ph type="title"/>
          </p:nvPr>
        </p:nvSpPr>
        <p:spPr>
          <a:xfrm>
            <a:off x="539750" y="263856"/>
            <a:ext cx="6300788" cy="592791"/>
          </a:xfrm>
        </p:spPr>
        <p:txBody>
          <a:bodyPr>
            <a:normAutofit/>
          </a:bodyPr>
          <a:lstStyle/>
          <a:p>
            <a:r>
              <a:rPr lang="ru-RU" dirty="0"/>
              <a:t>КОЛЕНО</a:t>
            </a:r>
          </a:p>
        </p:txBody>
      </p:sp>
      <p:sp>
        <p:nvSpPr>
          <p:cNvPr id="55" name="Прямоугольник 54"/>
          <p:cNvSpPr/>
          <p:nvPr/>
        </p:nvSpPr>
        <p:spPr>
          <a:xfrm>
            <a:off x="942565" y="5566849"/>
            <a:ext cx="1491205" cy="338554"/>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промышленное покрытие</a:t>
            </a:r>
          </a:p>
        </p:txBody>
      </p:sp>
      <p:sp>
        <p:nvSpPr>
          <p:cNvPr id="56" name="Прямоугольник 55"/>
          <p:cNvSpPr/>
          <p:nvPr/>
        </p:nvSpPr>
        <p:spPr>
          <a:xfrm>
            <a:off x="2521268" y="5568452"/>
            <a:ext cx="1673306" cy="338554"/>
          </a:xfrm>
          <a:prstGeom prst="rect">
            <a:avLst/>
          </a:prstGeom>
        </p:spPr>
        <p:txBody>
          <a:bodyPr wrap="square">
            <a:spAutoFit/>
          </a:bodyPr>
          <a:lstStyle/>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порошковое окрашивание</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вероятность </a:t>
            </a:r>
            <a:r>
              <a:rPr lang="ru-RU" sz="800" dirty="0" err="1">
                <a:solidFill>
                  <a:srgbClr val="C00000"/>
                </a:solidFill>
                <a:latin typeface="Arial" panose="020B0604020202020204" pitchFamily="34" charset="0"/>
                <a:cs typeface="Arial" panose="020B0604020202020204" pitchFamily="34" charset="0"/>
              </a:rPr>
              <a:t>разнотона</a:t>
            </a:r>
            <a:r>
              <a:rPr lang="ru-RU" sz="800" dirty="0">
                <a:solidFill>
                  <a:srgbClr val="C00000"/>
                </a:solidFill>
                <a:latin typeface="Arial" panose="020B0604020202020204" pitchFamily="34" charset="0"/>
                <a:cs typeface="Arial" panose="020B0604020202020204" pitchFamily="34" charset="0"/>
              </a:rPr>
              <a:t> </a:t>
            </a:r>
          </a:p>
        </p:txBody>
      </p:sp>
      <p:pic>
        <p:nvPicPr>
          <p:cNvPr id="59" name="Рисунок 58"/>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01652" y="1106675"/>
            <a:ext cx="1664235" cy="2291733"/>
          </a:xfrm>
          <a:prstGeom prst="rect">
            <a:avLst/>
          </a:prstGeom>
        </p:spPr>
      </p:pic>
      <p:pic>
        <p:nvPicPr>
          <p:cNvPr id="63" name="Picture 4" descr="Колено труб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565" y="3968658"/>
            <a:ext cx="1517347" cy="1544204"/>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asyst.ru/upload/iblock/d0a/d0a1b96e4d425ccb93aaf7b139917de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11215" y="3853578"/>
            <a:ext cx="910158" cy="1629584"/>
          </a:xfrm>
          <a:prstGeom prst="rect">
            <a:avLst/>
          </a:prstGeom>
          <a:noFill/>
          <a:extLst>
            <a:ext uri="{909E8E84-426E-40dd-AFC4-6F175D3DCCD1}">
              <a14:hiddenFill xmlns="" xmlns:a14="http://schemas.microsoft.com/office/drawing/2010/main">
                <a:solidFill>
                  <a:srgbClr val="FFFFFF"/>
                </a:solidFill>
              </a14:hiddenFill>
            </a:ext>
          </a:extLst>
        </p:spPr>
      </p:pic>
      <p:sp>
        <p:nvSpPr>
          <p:cNvPr id="65" name="Овал 64"/>
          <p:cNvSpPr/>
          <p:nvPr/>
        </p:nvSpPr>
        <p:spPr>
          <a:xfrm flipH="1" flipV="1">
            <a:off x="3656443" y="4162686"/>
            <a:ext cx="37515" cy="37067"/>
          </a:xfrm>
          <a:prstGeom prst="ellipse">
            <a:avLst/>
          </a:prstGeom>
          <a:solidFill>
            <a:srgbClr val="FDF5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aphicFrame>
        <p:nvGraphicFramePr>
          <p:cNvPr id="23" name="Таблица 22"/>
          <p:cNvGraphicFramePr>
            <a:graphicFrameLocks noGrp="1"/>
          </p:cNvGraphicFramePr>
          <p:nvPr>
            <p:extLst>
              <p:ext uri="{D42A27DB-BD31-4B8C-83A1-F6EECF244321}">
                <p14:modId xmlns:p14="http://schemas.microsoft.com/office/powerpoint/2010/main" val="1866775503"/>
              </p:ext>
            </p:extLst>
          </p:nvPr>
        </p:nvGraphicFramePr>
        <p:xfrm>
          <a:off x="4344752" y="2661595"/>
          <a:ext cx="4007085" cy="394812"/>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Колено 60°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0,24</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540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177,60</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25" name="TextBox 24"/>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26" name="Прямоугольник 25"/>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9834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642762" y="3800128"/>
            <a:ext cx="3462957" cy="2409224"/>
          </a:xfrm>
          <a:prstGeom prst="rect">
            <a:avLst/>
          </a:prstGeom>
          <a:solidFill>
            <a:schemeClr val="bg2"/>
          </a:solidFill>
          <a:ln w="3175">
            <a:solidFill>
              <a:schemeClr val="bg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31</a:t>
            </a:fld>
            <a:endParaRPr lang="en-US" dirty="0"/>
          </a:p>
        </p:txBody>
      </p:sp>
      <p:sp>
        <p:nvSpPr>
          <p:cNvPr id="47" name="Прямоугольник 46"/>
          <p:cNvSpPr/>
          <p:nvPr/>
        </p:nvSpPr>
        <p:spPr>
          <a:xfrm>
            <a:off x="4225105" y="875843"/>
            <a:ext cx="4572000" cy="646331"/>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Применяется для отвода потока дождевой воды от стены здания. Устанавливается внизу водосточного стояка на расстоянии не менее 50 мм от уровня </a:t>
            </a:r>
            <a:r>
              <a:rPr lang="ru-RU" sz="1200"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отмостки</a:t>
            </a:r>
            <a:endPar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endParaRPr lang="ru-RU" sz="12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187 х 88,2 х 83,5 мм</a:t>
            </a: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332218" y="3662277"/>
            <a:ext cx="4708568" cy="645433"/>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pPr marL="146607" indent="-146607">
              <a:buFont typeface="Arial" panose="020B0604020202020204" pitchFamily="34" charset="0"/>
              <a:buChar char="•"/>
            </a:pPr>
            <a:r>
              <a:rPr lang="ru-RU" sz="1197" dirty="0">
                <a:latin typeface="Arial" panose="020B0604020202020204" pitchFamily="34" charset="0"/>
                <a:cs typeface="Arial" panose="020B0604020202020204" pitchFamily="34" charset="0"/>
              </a:rPr>
              <a:t>промышленное покрытие</a:t>
            </a:r>
          </a:p>
          <a:p>
            <a:pPr marL="146607" indent="-146607">
              <a:buFont typeface="Arial" panose="020B0604020202020204" pitchFamily="34" charset="0"/>
              <a:buChar char="•"/>
            </a:pPr>
            <a:r>
              <a:rPr lang="ru-RU" sz="1197" dirty="0">
                <a:latin typeface="Arial" panose="020B0604020202020204" pitchFamily="34" charset="0"/>
                <a:cs typeface="Arial" panose="020B0604020202020204" pitchFamily="34" charset="0"/>
              </a:rPr>
              <a:t>эстетика формы</a:t>
            </a:r>
          </a:p>
        </p:txBody>
      </p:sp>
      <p:sp>
        <p:nvSpPr>
          <p:cNvPr id="24" name="Title 1"/>
          <p:cNvSpPr>
            <a:spLocks noGrp="1"/>
          </p:cNvSpPr>
          <p:nvPr>
            <p:ph type="title"/>
          </p:nvPr>
        </p:nvSpPr>
        <p:spPr>
          <a:xfrm>
            <a:off x="539750" y="263856"/>
            <a:ext cx="6300788" cy="592791"/>
          </a:xfrm>
        </p:spPr>
        <p:txBody>
          <a:bodyPr>
            <a:normAutofit/>
          </a:bodyPr>
          <a:lstStyle/>
          <a:p>
            <a:r>
              <a:rPr lang="ru-RU" dirty="0"/>
              <a:t>ОТВОД</a:t>
            </a:r>
          </a:p>
        </p:txBody>
      </p:sp>
      <p:sp>
        <p:nvSpPr>
          <p:cNvPr id="55" name="Прямоугольник 54"/>
          <p:cNvSpPr/>
          <p:nvPr/>
        </p:nvSpPr>
        <p:spPr>
          <a:xfrm>
            <a:off x="942565" y="5566849"/>
            <a:ext cx="1491205" cy="338554"/>
          </a:xfrm>
          <a:prstGeom prst="rect">
            <a:avLst/>
          </a:prstGeom>
        </p:spPr>
        <p:txBody>
          <a:bodyPr wrap="square">
            <a:spAutoFit/>
          </a:bodyPr>
          <a:lstStyle/>
          <a:p>
            <a:pPr marL="146607" indent="-146607">
              <a:buFont typeface="Arial" panose="020B0604020202020204" pitchFamily="34" charset="0"/>
              <a:buChar char="•"/>
            </a:pPr>
            <a:r>
              <a:rPr lang="ru-RU" sz="800" dirty="0">
                <a:solidFill>
                  <a:schemeClr val="tx1">
                    <a:lumMod val="75000"/>
                    <a:lumOff val="25000"/>
                  </a:schemeClr>
                </a:solidFill>
                <a:latin typeface="Arial" panose="020B0604020202020204" pitchFamily="34" charset="0"/>
                <a:cs typeface="Arial" panose="020B0604020202020204" pitchFamily="34" charset="0"/>
              </a:rPr>
              <a:t>промышленное покрытие</a:t>
            </a:r>
          </a:p>
        </p:txBody>
      </p:sp>
      <p:sp>
        <p:nvSpPr>
          <p:cNvPr id="56" name="Прямоугольник 55"/>
          <p:cNvSpPr/>
          <p:nvPr/>
        </p:nvSpPr>
        <p:spPr>
          <a:xfrm>
            <a:off x="2521268" y="5568452"/>
            <a:ext cx="1673306" cy="338554"/>
          </a:xfrm>
          <a:prstGeom prst="rect">
            <a:avLst/>
          </a:prstGeom>
        </p:spPr>
        <p:txBody>
          <a:bodyPr wrap="square">
            <a:spAutoFit/>
          </a:bodyPr>
          <a:lstStyle/>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порошковое окрашивание</a:t>
            </a:r>
          </a:p>
          <a:p>
            <a:pPr marL="146607" indent="-146607">
              <a:buFont typeface="Arial" panose="020B0604020202020204" pitchFamily="34" charset="0"/>
              <a:buChar char="•"/>
            </a:pPr>
            <a:r>
              <a:rPr lang="ru-RU" sz="800" dirty="0">
                <a:solidFill>
                  <a:srgbClr val="C00000"/>
                </a:solidFill>
                <a:latin typeface="Arial" panose="020B0604020202020204" pitchFamily="34" charset="0"/>
                <a:cs typeface="Arial" panose="020B0604020202020204" pitchFamily="34" charset="0"/>
              </a:rPr>
              <a:t>вероятность </a:t>
            </a:r>
            <a:r>
              <a:rPr lang="ru-RU" sz="800" dirty="0" err="1">
                <a:solidFill>
                  <a:srgbClr val="C00000"/>
                </a:solidFill>
                <a:latin typeface="Arial" panose="020B0604020202020204" pitchFamily="34" charset="0"/>
                <a:cs typeface="Arial" panose="020B0604020202020204" pitchFamily="34" charset="0"/>
              </a:rPr>
              <a:t>разнотона</a:t>
            </a:r>
            <a:r>
              <a:rPr lang="ru-RU" sz="800" dirty="0">
                <a:solidFill>
                  <a:srgbClr val="C00000"/>
                </a:solidFill>
                <a:latin typeface="Arial" panose="020B0604020202020204" pitchFamily="34" charset="0"/>
                <a:cs typeface="Arial" panose="020B0604020202020204" pitchFamily="34" charset="0"/>
              </a:rPr>
              <a:t> </a:t>
            </a:r>
          </a:p>
        </p:txBody>
      </p:sp>
      <p:pic>
        <p:nvPicPr>
          <p:cNvPr id="53" name="Рисунок 5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57660" y="1152100"/>
            <a:ext cx="1615396" cy="2153861"/>
          </a:xfrm>
          <a:prstGeom prst="rect">
            <a:avLst/>
          </a:prstGeom>
        </p:spPr>
      </p:pic>
      <p:pic>
        <p:nvPicPr>
          <p:cNvPr id="25" name="Picture 6" descr="Колено стока"/>
          <p:cNvPicPr>
            <a:picLocks noChangeAspect="1" noChangeArrowheads="1"/>
          </p:cNvPicPr>
          <p:nvPr/>
        </p:nvPicPr>
        <p:blipFill rotWithShape="1">
          <a:blip r:embed="rId3">
            <a:extLst>
              <a:ext uri="{28A0092B-C50C-407E-A947-70E740481C1C}">
                <a14:useLocalDpi xmlns:a14="http://schemas.microsoft.com/office/drawing/2010/main" val="0"/>
              </a:ext>
            </a:extLst>
          </a:blip>
          <a:srcRect b="-1711"/>
          <a:stretch/>
        </p:blipFill>
        <p:spPr bwMode="auto">
          <a:xfrm>
            <a:off x="1093450" y="3984993"/>
            <a:ext cx="1370850" cy="149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8" descr="http://www.asyst.ru/upload/iblock/335/335e1fe44d55303fba897579341eaeb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973" y="3779354"/>
            <a:ext cx="862928" cy="1787495"/>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Овал 26"/>
          <p:cNvSpPr/>
          <p:nvPr/>
        </p:nvSpPr>
        <p:spPr>
          <a:xfrm flipH="1" flipV="1">
            <a:off x="3656443" y="4135390"/>
            <a:ext cx="37515" cy="37067"/>
          </a:xfrm>
          <a:prstGeom prst="ellipse">
            <a:avLst/>
          </a:prstGeom>
          <a:solidFill>
            <a:srgbClr val="FDF5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aphicFrame>
        <p:nvGraphicFramePr>
          <p:cNvPr id="23" name="Таблица 22"/>
          <p:cNvGraphicFramePr>
            <a:graphicFrameLocks noGrp="1"/>
          </p:cNvGraphicFramePr>
          <p:nvPr>
            <p:extLst>
              <p:ext uri="{D42A27DB-BD31-4B8C-83A1-F6EECF244321}">
                <p14:modId xmlns:p14="http://schemas.microsoft.com/office/powerpoint/2010/main" val="550714999"/>
              </p:ext>
            </p:extLst>
          </p:nvPr>
        </p:nvGraphicFramePr>
        <p:xfrm>
          <a:off x="4344752" y="2661595"/>
          <a:ext cx="4007085" cy="471726"/>
        </p:xfrm>
        <a:graphic>
          <a:graphicData uri="http://schemas.openxmlformats.org/drawingml/2006/table">
            <a:tbl>
              <a:tblPr firstRow="1" bandRow="1">
                <a:tableStyleId>{5C22544A-7EE6-4342-B048-85BDC9FD1C3A}</a:tableStyleId>
              </a:tblPr>
              <a:tblGrid>
                <a:gridCol w="962631">
                  <a:extLst>
                    <a:ext uri="{9D8B030D-6E8A-4147-A177-3AD203B41FA5}">
                      <a16:colId xmlns:a16="http://schemas.microsoft.com/office/drawing/2014/main" val="2269685419"/>
                    </a:ext>
                  </a:extLst>
                </a:gridCol>
                <a:gridCol w="561134">
                  <a:extLst>
                    <a:ext uri="{9D8B030D-6E8A-4147-A177-3AD203B41FA5}">
                      <a16:colId xmlns:a16="http://schemas.microsoft.com/office/drawing/2014/main" val="3882325716"/>
                    </a:ext>
                  </a:extLst>
                </a:gridCol>
                <a:gridCol w="484575">
                  <a:extLst>
                    <a:ext uri="{9D8B030D-6E8A-4147-A177-3AD203B41FA5}">
                      <a16:colId xmlns:a16="http://schemas.microsoft.com/office/drawing/2014/main" val="735092865"/>
                    </a:ext>
                  </a:extLst>
                </a:gridCol>
                <a:gridCol w="652007">
                  <a:extLst>
                    <a:ext uri="{9D8B030D-6E8A-4147-A177-3AD203B41FA5}">
                      <a16:colId xmlns:a16="http://schemas.microsoft.com/office/drawing/2014/main" val="3077623288"/>
                    </a:ext>
                  </a:extLst>
                </a:gridCol>
                <a:gridCol w="790442">
                  <a:extLst>
                    <a:ext uri="{9D8B030D-6E8A-4147-A177-3AD203B41FA5}">
                      <a16:colId xmlns:a16="http://schemas.microsoft.com/office/drawing/2014/main" val="1622258066"/>
                    </a:ext>
                  </a:extLst>
                </a:gridCol>
                <a:gridCol w="556296">
                  <a:extLst>
                    <a:ext uri="{9D8B030D-6E8A-4147-A177-3AD203B41FA5}">
                      <a16:colId xmlns:a16="http://schemas.microsoft.com/office/drawing/2014/main" val="3068151828"/>
                    </a:ext>
                  </a:extLst>
                </a:gridCol>
              </a:tblGrid>
              <a:tr h="197406">
                <a:tc>
                  <a:txBody>
                    <a:bodyPr/>
                    <a:lstStyle/>
                    <a:p>
                      <a:pPr algn="ctr"/>
                      <a:endParaRPr lang="ru-RU" sz="6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6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6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6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6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6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Отвод трубы</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0,24</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540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177,60</a:t>
                      </a:r>
                    </a:p>
                  </a:txBody>
                  <a:tcPr anchor="ctr">
                    <a:solidFill>
                      <a:schemeClr val="bg2"/>
                    </a:solidFill>
                  </a:tcPr>
                </a:tc>
                <a:extLst>
                  <a:ext uri="{0D108BD9-81ED-4DB2-BD59-A6C34878D82A}">
                    <a16:rowId xmlns:a16="http://schemas.microsoft.com/office/drawing/2014/main" val="3995809650"/>
                  </a:ext>
                </a:extLst>
              </a:tr>
            </a:tbl>
          </a:graphicData>
        </a:graphic>
      </p:graphicFrame>
      <p:sp>
        <p:nvSpPr>
          <p:cNvPr id="28" name="TextBox 27"/>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29" name="Прямоугольник 28"/>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00066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32</a:t>
            </a:fld>
            <a:endParaRPr lang="en-US" dirty="0"/>
          </a:p>
        </p:txBody>
      </p:sp>
      <p:sp>
        <p:nvSpPr>
          <p:cNvPr id="47" name="Прямоугольник 46"/>
          <p:cNvSpPr/>
          <p:nvPr/>
        </p:nvSpPr>
        <p:spPr>
          <a:xfrm>
            <a:off x="4225105" y="875843"/>
            <a:ext cx="4572000" cy="646331"/>
          </a:xfrm>
          <a:prstGeom prst="rect">
            <a:avLst/>
          </a:prstGeom>
        </p:spPr>
        <p:txBody>
          <a:bodyPr>
            <a:spAutoFit/>
          </a:bodyPr>
          <a:lstStyle/>
          <a:p>
            <a:r>
              <a:rPr lang="ru-RU"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Хомут трубы предназначен для крепления водосточной трубы на необходимом от фасада расстоянии. Крепеж покупается отдельно.</a:t>
            </a:r>
          </a:p>
        </p:txBody>
      </p:sp>
      <p:sp>
        <p:nvSpPr>
          <p:cNvPr id="48" name="TextBox 47"/>
          <p:cNvSpPr txBox="1"/>
          <p:nvPr/>
        </p:nvSpPr>
        <p:spPr>
          <a:xfrm>
            <a:off x="4225105" y="1672506"/>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Метод производства: </a:t>
            </a:r>
            <a:r>
              <a:rPr lang="ru-RU" sz="1200" dirty="0">
                <a:latin typeface="Arial" panose="020B0604020202020204" pitchFamily="34" charset="0"/>
                <a:cs typeface="Arial" panose="020B0604020202020204" pitchFamily="34" charset="0"/>
              </a:rPr>
              <a:t>штамповка</a:t>
            </a:r>
            <a:endParaRPr lang="ru-RU" sz="12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4225798" y="1971137"/>
            <a:ext cx="3887263"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Геометрия: </a:t>
            </a:r>
            <a:r>
              <a:rPr lang="ru-RU" sz="1200" dirty="0">
                <a:latin typeface="Arial" panose="020B0604020202020204" pitchFamily="34" charset="0"/>
                <a:cs typeface="Arial" panose="020B0604020202020204" pitchFamily="34" charset="0"/>
              </a:rPr>
              <a:t>90 х 25 х 1,2 мм</a:t>
            </a:r>
            <a:endParaRPr lang="ru-RU" sz="1200" dirty="0">
              <a:solidFill>
                <a:srgbClr val="0070C0"/>
              </a:solidFill>
              <a:latin typeface="Arial" panose="020B0604020202020204" pitchFamily="34" charset="0"/>
              <a:cs typeface="Arial" panose="020B0604020202020204" pitchFamily="34" charset="0"/>
            </a:endParaRPr>
          </a:p>
        </p:txBody>
      </p:sp>
      <p:sp>
        <p:nvSpPr>
          <p:cNvPr id="50" name="TextBox 49"/>
          <p:cNvSpPr txBox="1"/>
          <p:nvPr/>
        </p:nvSpPr>
        <p:spPr>
          <a:xfrm>
            <a:off x="4225798" y="2248136"/>
            <a:ext cx="3162907"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Логистика:  </a:t>
            </a:r>
          </a:p>
        </p:txBody>
      </p:sp>
      <p:sp>
        <p:nvSpPr>
          <p:cNvPr id="52" name="TextBox 51"/>
          <p:cNvSpPr txBox="1"/>
          <p:nvPr/>
        </p:nvSpPr>
        <p:spPr>
          <a:xfrm>
            <a:off x="4403701" y="4463144"/>
            <a:ext cx="4708568" cy="461217"/>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Особенности:</a:t>
            </a:r>
          </a:p>
          <a:p>
            <a:pPr marL="146607" indent="-146607">
              <a:buFont typeface="Arial" panose="020B0604020202020204" pitchFamily="34" charset="0"/>
              <a:buChar char="•"/>
            </a:pPr>
            <a:r>
              <a:rPr lang="ru-RU" sz="1197" dirty="0">
                <a:solidFill>
                  <a:schemeClr val="tx1">
                    <a:lumMod val="75000"/>
                    <a:lumOff val="25000"/>
                  </a:schemeClr>
                </a:solidFill>
                <a:latin typeface="Arial" panose="020B0604020202020204" pitchFamily="34" charset="0"/>
                <a:cs typeface="Arial" panose="020B0604020202020204" pitchFamily="34" charset="0"/>
              </a:rPr>
              <a:t>4 типоразмера крепления: 100 / 140 / 180 / 240 мм</a:t>
            </a:r>
          </a:p>
        </p:txBody>
      </p:sp>
      <p:sp>
        <p:nvSpPr>
          <p:cNvPr id="54" name="Прямоугольник 53"/>
          <p:cNvSpPr/>
          <p:nvPr/>
        </p:nvSpPr>
        <p:spPr>
          <a:xfrm>
            <a:off x="897405" y="3768288"/>
            <a:ext cx="3327700" cy="2393493"/>
          </a:xfrm>
          <a:prstGeom prst="rect">
            <a:avLst/>
          </a:prstGeom>
          <a:solidFill>
            <a:schemeClr val="bg2"/>
          </a:solidFill>
          <a:ln w="3175">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6" name="TextBox 65"/>
          <p:cNvSpPr txBox="1"/>
          <p:nvPr/>
        </p:nvSpPr>
        <p:spPr>
          <a:xfrm>
            <a:off x="4481123" y="5577949"/>
            <a:ext cx="3631245" cy="276999"/>
          </a:xfrm>
          <a:prstGeom prst="rect">
            <a:avLst/>
          </a:prstGeom>
          <a:noFill/>
        </p:spPr>
        <p:txBody>
          <a:bodyPr wrap="square" rtlCol="0">
            <a:spAutoFit/>
          </a:bodyPr>
          <a:lstStyle/>
          <a:p>
            <a:r>
              <a:rPr lang="ru-RU" sz="1200" b="1" dirty="0">
                <a:latin typeface="Arial" panose="020B0604020202020204" pitchFamily="34" charset="0"/>
                <a:cs typeface="Arial" panose="020B0604020202020204" pitchFamily="34" charset="0"/>
              </a:rPr>
              <a:t>Цветовая гамма:</a:t>
            </a:r>
          </a:p>
        </p:txBody>
      </p:sp>
      <p:sp>
        <p:nvSpPr>
          <p:cNvPr id="67" name="Прямоугольник 66"/>
          <p:cNvSpPr/>
          <p:nvPr/>
        </p:nvSpPr>
        <p:spPr>
          <a:xfrm>
            <a:off x="6013525" y="5603716"/>
            <a:ext cx="228600" cy="226661"/>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6282505" y="5603716"/>
            <a:ext cx="228600" cy="226661"/>
          </a:xfrm>
          <a:prstGeom prst="rect">
            <a:avLst/>
          </a:prstGeom>
          <a:solidFill>
            <a:srgbClr val="4C3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4" name="Title 1"/>
          <p:cNvSpPr>
            <a:spLocks noGrp="1"/>
          </p:cNvSpPr>
          <p:nvPr>
            <p:ph type="title"/>
          </p:nvPr>
        </p:nvSpPr>
        <p:spPr>
          <a:xfrm>
            <a:off x="539750" y="263856"/>
            <a:ext cx="6300788" cy="592791"/>
          </a:xfrm>
        </p:spPr>
        <p:txBody>
          <a:bodyPr>
            <a:normAutofit/>
          </a:bodyPr>
          <a:lstStyle/>
          <a:p>
            <a:r>
              <a:rPr lang="ru-RU" dirty="0"/>
              <a:t>ХОМУТ ТРУБЫ С КРЕПЕЖОМ</a:t>
            </a:r>
          </a:p>
        </p:txBody>
      </p:sp>
      <p:sp>
        <p:nvSpPr>
          <p:cNvPr id="27" name="Овал 26"/>
          <p:cNvSpPr/>
          <p:nvPr/>
        </p:nvSpPr>
        <p:spPr>
          <a:xfrm flipH="1" flipV="1">
            <a:off x="3656443" y="4135390"/>
            <a:ext cx="37515" cy="37067"/>
          </a:xfrm>
          <a:prstGeom prst="ellipse">
            <a:avLst/>
          </a:prstGeom>
          <a:solidFill>
            <a:srgbClr val="FDF5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050" name="Picture 2" descr="Кронштейн трубы на кирпич, 90мм RAL 8017 шоколад"/>
          <p:cNvPicPr>
            <a:picLocks noChangeAspect="1" noChangeArrowheads="1"/>
          </p:cNvPicPr>
          <p:nvPr/>
        </p:nvPicPr>
        <p:blipFill rotWithShape="1">
          <a:blip r:embed="rId2">
            <a:extLst>
              <a:ext uri="{28A0092B-C50C-407E-A947-70E740481C1C}">
                <a14:useLocalDpi xmlns:a14="http://schemas.microsoft.com/office/drawing/2010/main" val="0"/>
              </a:ext>
            </a:extLst>
          </a:blip>
          <a:srcRect l="19596" r="17483"/>
          <a:stretch/>
        </p:blipFill>
        <p:spPr bwMode="auto">
          <a:xfrm>
            <a:off x="1129449" y="4531725"/>
            <a:ext cx="1245303" cy="10447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Таблица 27"/>
          <p:cNvGraphicFramePr>
            <a:graphicFrameLocks noGrp="1"/>
          </p:cNvGraphicFramePr>
          <p:nvPr>
            <p:extLst>
              <p:ext uri="{D42A27DB-BD31-4B8C-83A1-F6EECF244321}">
                <p14:modId xmlns:p14="http://schemas.microsoft.com/office/powerpoint/2010/main" val="2973437591"/>
              </p:ext>
            </p:extLst>
          </p:nvPr>
        </p:nvGraphicFramePr>
        <p:xfrm>
          <a:off x="4344752" y="2661595"/>
          <a:ext cx="4246355" cy="1230870"/>
        </p:xfrm>
        <a:graphic>
          <a:graphicData uri="http://schemas.openxmlformats.org/drawingml/2006/table">
            <a:tbl>
              <a:tblPr firstRow="1" bandRow="1">
                <a:tableStyleId>{5C22544A-7EE6-4342-B048-85BDC9FD1C3A}</a:tableStyleId>
              </a:tblPr>
              <a:tblGrid>
                <a:gridCol w="1184178">
                  <a:extLst>
                    <a:ext uri="{9D8B030D-6E8A-4147-A177-3AD203B41FA5}">
                      <a16:colId xmlns:a16="http://schemas.microsoft.com/office/drawing/2014/main" val="2269685419"/>
                    </a:ext>
                  </a:extLst>
                </a:gridCol>
                <a:gridCol w="425303">
                  <a:extLst>
                    <a:ext uri="{9D8B030D-6E8A-4147-A177-3AD203B41FA5}">
                      <a16:colId xmlns:a16="http://schemas.microsoft.com/office/drawing/2014/main" val="3882325716"/>
                    </a:ext>
                  </a:extLst>
                </a:gridCol>
                <a:gridCol w="552893">
                  <a:extLst>
                    <a:ext uri="{9D8B030D-6E8A-4147-A177-3AD203B41FA5}">
                      <a16:colId xmlns:a16="http://schemas.microsoft.com/office/drawing/2014/main" val="735092865"/>
                    </a:ext>
                  </a:extLst>
                </a:gridCol>
                <a:gridCol w="701748">
                  <a:extLst>
                    <a:ext uri="{9D8B030D-6E8A-4147-A177-3AD203B41FA5}">
                      <a16:colId xmlns:a16="http://schemas.microsoft.com/office/drawing/2014/main" val="3077623288"/>
                    </a:ext>
                  </a:extLst>
                </a:gridCol>
                <a:gridCol w="776177">
                  <a:extLst>
                    <a:ext uri="{9D8B030D-6E8A-4147-A177-3AD203B41FA5}">
                      <a16:colId xmlns:a16="http://schemas.microsoft.com/office/drawing/2014/main" val="1622258066"/>
                    </a:ext>
                  </a:extLst>
                </a:gridCol>
                <a:gridCol w="606056">
                  <a:extLst>
                    <a:ext uri="{9D8B030D-6E8A-4147-A177-3AD203B41FA5}">
                      <a16:colId xmlns:a16="http://schemas.microsoft.com/office/drawing/2014/main" val="3068151828"/>
                    </a:ext>
                  </a:extLst>
                </a:gridCol>
              </a:tblGrid>
              <a:tr h="197406">
                <a:tc>
                  <a:txBody>
                    <a:bodyPr/>
                    <a:lstStyle/>
                    <a:p>
                      <a:pPr algn="ctr"/>
                      <a:endParaRPr lang="ru-RU" sz="500" dirty="0">
                        <a:solidFill>
                          <a:srgbClr val="FFFFFF"/>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Паллета, шт.</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Р-р, пал</a:t>
                      </a:r>
                    </a:p>
                  </a:txBody>
                  <a:tcPr anchor="ctr">
                    <a:solidFill>
                      <a:schemeClr val="accent1"/>
                    </a:solidFill>
                  </a:tcPr>
                </a:tc>
                <a:tc>
                  <a:txBody>
                    <a:bodyPr/>
                    <a:lstStyle/>
                    <a:p>
                      <a:pPr algn="ctr"/>
                      <a:r>
                        <a:rPr lang="ru-RU" sz="500" dirty="0">
                          <a:solidFill>
                            <a:srgbClr val="FFFFFF"/>
                          </a:solidFill>
                          <a:latin typeface="Arial" panose="020B0604020202020204" pitchFamily="34" charset="0"/>
                          <a:cs typeface="Arial" panose="020B0604020202020204" pitchFamily="34" charset="0"/>
                        </a:rPr>
                        <a:t>Вес пал., кг</a:t>
                      </a:r>
                    </a:p>
                  </a:txBody>
                  <a:tcPr anchor="ctr">
                    <a:solidFill>
                      <a:schemeClr val="accent1"/>
                    </a:solidFill>
                  </a:tcPr>
                </a:tc>
                <a:extLst>
                  <a:ext uri="{0D108BD9-81ED-4DB2-BD59-A6C34878D82A}">
                    <a16:rowId xmlns:a16="http://schemas.microsoft.com/office/drawing/2014/main" val="392450130"/>
                  </a:ext>
                </a:extLst>
              </a:tr>
              <a:tr h="197406">
                <a:tc>
                  <a:txBody>
                    <a:bodyPr/>
                    <a:lstStyle/>
                    <a:p>
                      <a:r>
                        <a:rPr lang="ru-RU" sz="600" dirty="0">
                          <a:latin typeface="Arial" panose="020B0604020202020204" pitchFamily="34" charset="0"/>
                          <a:cs typeface="Arial" panose="020B0604020202020204" pitchFamily="34" charset="0"/>
                        </a:rPr>
                        <a:t>Хомут трубы</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0,09</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3600</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0,8х1,2х1,85</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379,20</a:t>
                      </a:r>
                    </a:p>
                  </a:txBody>
                  <a:tcPr anchor="ctr">
                    <a:solidFill>
                      <a:schemeClr val="bg2"/>
                    </a:solidFill>
                  </a:tcPr>
                </a:tc>
                <a:extLst>
                  <a:ext uri="{0D108BD9-81ED-4DB2-BD59-A6C34878D82A}">
                    <a16:rowId xmlns:a16="http://schemas.microsoft.com/office/drawing/2014/main" val="3995809650"/>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600" dirty="0">
                          <a:latin typeface="Arial" panose="020B0604020202020204" pitchFamily="34" charset="0"/>
                          <a:cs typeface="Arial" panose="020B0604020202020204" pitchFamily="34" charset="0"/>
                        </a:rPr>
                        <a:t>Крепление хомута 100 мм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0,03</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9600</a:t>
                      </a:r>
                    </a:p>
                  </a:txBody>
                  <a:tcPr anchor="ctr">
                    <a:solidFill>
                      <a:schemeClr val="bg2"/>
                    </a:solidFill>
                  </a:tcPr>
                </a:tc>
                <a:tc>
                  <a:txBody>
                    <a:bodyPr/>
                    <a:lstStyle/>
                    <a:p>
                      <a:pPr algn="ctr"/>
                      <a:r>
                        <a:rPr lang="ru-RU" sz="600">
                          <a:latin typeface="Arial" panose="020B0604020202020204" pitchFamily="34" charset="0"/>
                          <a:cs typeface="Arial" panose="020B0604020202020204" pitchFamily="34" charset="0"/>
                        </a:rPr>
                        <a:t>0,8х1,2х1,2</a:t>
                      </a: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346,80</a:t>
                      </a:r>
                    </a:p>
                  </a:txBody>
                  <a:tcPr anchor="ctr">
                    <a:solidFill>
                      <a:schemeClr val="bg2"/>
                    </a:solidFill>
                  </a:tcPr>
                </a:tc>
                <a:extLst>
                  <a:ext uri="{0D108BD9-81ED-4DB2-BD59-A6C34878D82A}">
                    <a16:rowId xmlns:a16="http://schemas.microsoft.com/office/drawing/2014/main" val="3358966220"/>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Крепление хомута 140 мм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0,04</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kumimoji="0" lang="ru-RU" sz="600" b="0" i="0" u="none" strike="noStrike" kern="1200" cap="none" spc="0" normalizeH="0" baseline="0" noProof="0">
                          <a:ln>
                            <a:noFill/>
                          </a:ln>
                          <a:solidFill>
                            <a:srgbClr val="191919"/>
                          </a:solidFill>
                          <a:effectLst/>
                          <a:uLnTx/>
                          <a:uFillTx/>
                          <a:latin typeface="Arial" panose="020B0604020202020204" pitchFamily="34" charset="0"/>
                          <a:ea typeface="+mn-ea"/>
                          <a:cs typeface="Arial" panose="020B0604020202020204" pitchFamily="34" charset="0"/>
                        </a:rPr>
                        <a:t>9600</a:t>
                      </a: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a:latin typeface="Arial" panose="020B0604020202020204" pitchFamily="34" charset="0"/>
                          <a:cs typeface="Arial" panose="020B0604020202020204" pitchFamily="34" charset="0"/>
                        </a:rPr>
                        <a:t>0,8х1,2х1,2</a:t>
                      </a: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452,40</a:t>
                      </a:r>
                    </a:p>
                  </a:txBody>
                  <a:tcPr anchor="ctr">
                    <a:solidFill>
                      <a:schemeClr val="bg2"/>
                    </a:solidFill>
                  </a:tcPr>
                </a:tc>
                <a:extLst>
                  <a:ext uri="{0D108BD9-81ED-4DB2-BD59-A6C34878D82A}">
                    <a16:rowId xmlns:a16="http://schemas.microsoft.com/office/drawing/2014/main" val="2329759208"/>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Крепление хомута 180 мм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0,05</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kumimoji="0" lang="ru-RU" sz="600" b="0" i="0" u="none" strike="noStrike" kern="1200" cap="none" spc="0" normalizeH="0" baseline="0" noProof="0">
                          <a:ln>
                            <a:noFill/>
                          </a:ln>
                          <a:solidFill>
                            <a:srgbClr val="191919"/>
                          </a:solidFill>
                          <a:effectLst/>
                          <a:uLnTx/>
                          <a:uFillTx/>
                          <a:latin typeface="Arial" panose="020B0604020202020204" pitchFamily="34" charset="0"/>
                          <a:ea typeface="+mn-ea"/>
                          <a:cs typeface="Arial" panose="020B0604020202020204" pitchFamily="34" charset="0"/>
                        </a:rPr>
                        <a:t>9600</a:t>
                      </a: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586,80</a:t>
                      </a:r>
                    </a:p>
                  </a:txBody>
                  <a:tcPr anchor="ctr">
                    <a:solidFill>
                      <a:schemeClr val="bg2"/>
                    </a:solidFill>
                  </a:tcPr>
                </a:tc>
                <a:extLst>
                  <a:ext uri="{0D108BD9-81ED-4DB2-BD59-A6C34878D82A}">
                    <a16:rowId xmlns:a16="http://schemas.microsoft.com/office/drawing/2014/main" val="1078150428"/>
                  </a:ext>
                </a:extLst>
              </a:tr>
              <a:tr h="197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Крепление хомута 240 мм</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0,07</a:t>
                      </a:r>
                    </a:p>
                  </a:txBody>
                  <a:tcPr anchor="ctr">
                    <a:solidFill>
                      <a:schemeClr val="bg2"/>
                    </a:solidFill>
                  </a:tcPr>
                </a:tc>
                <a:tc>
                  <a:txBody>
                    <a:bodyPr/>
                    <a:lstStyle/>
                    <a:p>
                      <a:pPr algn="ct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kumimoji="0" lang="ru-RU" sz="6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9600</a:t>
                      </a:r>
                      <a:endParaRPr lang="ru-RU" sz="600" dirty="0">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0,8х1,2х1,2</a:t>
                      </a:r>
                    </a:p>
                  </a:txBody>
                  <a:tcPr anchor="ctr">
                    <a:solidFill>
                      <a:schemeClr val="bg2"/>
                    </a:solidFill>
                  </a:tcPr>
                </a:tc>
                <a:tc>
                  <a:txBody>
                    <a:bodyPr/>
                    <a:lstStyle/>
                    <a:p>
                      <a:pPr algn="ctr"/>
                      <a:r>
                        <a:rPr lang="ru-RU" sz="600" dirty="0">
                          <a:latin typeface="Arial" panose="020B0604020202020204" pitchFamily="34" charset="0"/>
                          <a:cs typeface="Arial" panose="020B0604020202020204" pitchFamily="34" charset="0"/>
                        </a:rPr>
                        <a:t>759,60</a:t>
                      </a:r>
                    </a:p>
                  </a:txBody>
                  <a:tcPr anchor="ctr">
                    <a:solidFill>
                      <a:schemeClr val="bg2"/>
                    </a:solidFill>
                  </a:tcPr>
                </a:tc>
                <a:extLst>
                  <a:ext uri="{0D108BD9-81ED-4DB2-BD59-A6C34878D82A}">
                    <a16:rowId xmlns:a16="http://schemas.microsoft.com/office/drawing/2014/main" val="1702145126"/>
                  </a:ext>
                </a:extLst>
              </a:tr>
            </a:tbl>
          </a:graphicData>
        </a:graphic>
      </p:graphicFrame>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35116" t="19720" r="28721" b="21166"/>
          <a:stretch/>
        </p:blipFill>
        <p:spPr>
          <a:xfrm>
            <a:off x="1082553" y="903274"/>
            <a:ext cx="2275368" cy="20924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8" y="2142741"/>
            <a:ext cx="2433770" cy="1369169"/>
          </a:xfrm>
          <a:prstGeom prst="rect">
            <a:avLst/>
          </a:prstGeom>
        </p:spPr>
      </p:pic>
      <p:pic>
        <p:nvPicPr>
          <p:cNvPr id="2052" name="Picture 4" descr="http://www.interkrov.ru/images/catalog/kompltrub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225" y="4353193"/>
            <a:ext cx="1594791" cy="118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91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Прямоугольник 46"/>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itle 1"/>
          <p:cNvSpPr>
            <a:spLocks noGrp="1"/>
          </p:cNvSpPr>
          <p:nvPr>
            <p:ph type="title"/>
          </p:nvPr>
        </p:nvSpPr>
        <p:spPr/>
        <p:txBody>
          <a:bodyPr>
            <a:noAutofit/>
          </a:bodyPr>
          <a:lstStyle/>
          <a:p>
            <a:r>
              <a:rPr lang="ru-RU" dirty="0"/>
              <a:t>КОМПОНЕНТЫ КАЧЕСТВА </a:t>
            </a:r>
            <a:br>
              <a:rPr lang="ru-RU" dirty="0"/>
            </a:br>
            <a:r>
              <a:rPr lang="ru-RU" dirty="0"/>
              <a:t>МЕТАЛЛИЧЕСКИХ ВОДОСТОКОВ       	</a:t>
            </a:r>
            <a:br>
              <a:rPr lang="ru-RU" dirty="0"/>
            </a:br>
            <a:r>
              <a:rPr lang="ru-RU" sz="1200" b="0" dirty="0"/>
              <a:t>сравнение с конкурентами</a:t>
            </a:r>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33</a:t>
            </a:fld>
            <a:endParaRPr lang="en-US" dirty="0"/>
          </a:p>
        </p:txBody>
      </p:sp>
      <p:graphicFrame>
        <p:nvGraphicFramePr>
          <p:cNvPr id="17" name="Таблица 16"/>
          <p:cNvGraphicFramePr>
            <a:graphicFrameLocks noGrp="1"/>
          </p:cNvGraphicFramePr>
          <p:nvPr>
            <p:extLst>
              <p:ext uri="{D42A27DB-BD31-4B8C-83A1-F6EECF244321}">
                <p14:modId xmlns:p14="http://schemas.microsoft.com/office/powerpoint/2010/main" val="4163898558"/>
              </p:ext>
            </p:extLst>
          </p:nvPr>
        </p:nvGraphicFramePr>
        <p:xfrm>
          <a:off x="373689" y="1345808"/>
          <a:ext cx="8601008" cy="4774918"/>
        </p:xfrm>
        <a:graphic>
          <a:graphicData uri="http://schemas.openxmlformats.org/drawingml/2006/table">
            <a:tbl>
              <a:tblPr firstRow="1">
                <a:tableStyleId>{5C22544A-7EE6-4342-B048-85BDC9FD1C3A}</a:tableStyleId>
              </a:tblPr>
              <a:tblGrid>
                <a:gridCol w="3712685">
                  <a:extLst>
                    <a:ext uri="{9D8B030D-6E8A-4147-A177-3AD203B41FA5}">
                      <a16:colId xmlns:a16="http://schemas.microsoft.com/office/drawing/2014/main" val="2202272894"/>
                    </a:ext>
                  </a:extLst>
                </a:gridCol>
                <a:gridCol w="1628979">
                  <a:extLst>
                    <a:ext uri="{9D8B030D-6E8A-4147-A177-3AD203B41FA5}">
                      <a16:colId xmlns:a16="http://schemas.microsoft.com/office/drawing/2014/main" val="2714896"/>
                    </a:ext>
                  </a:extLst>
                </a:gridCol>
                <a:gridCol w="1694138">
                  <a:extLst>
                    <a:ext uri="{9D8B030D-6E8A-4147-A177-3AD203B41FA5}">
                      <a16:colId xmlns:a16="http://schemas.microsoft.com/office/drawing/2014/main" val="3731362884"/>
                    </a:ext>
                  </a:extLst>
                </a:gridCol>
                <a:gridCol w="1565206">
                  <a:extLst>
                    <a:ext uri="{9D8B030D-6E8A-4147-A177-3AD203B41FA5}">
                      <a16:colId xmlns:a16="http://schemas.microsoft.com/office/drawing/2014/main" val="3004028196"/>
                    </a:ext>
                  </a:extLst>
                </a:gridCol>
              </a:tblGrid>
              <a:tr h="287666">
                <a:tc>
                  <a:txBody>
                    <a:bodyPr/>
                    <a:lstStyle/>
                    <a:p>
                      <a:endParaRPr lang="ru-RU" sz="1000" dirty="0">
                        <a:solidFill>
                          <a:schemeClr val="bg2"/>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dirty="0">
                          <a:solidFill>
                            <a:schemeClr val="bg2"/>
                          </a:solidFill>
                        </a:rPr>
                        <a:t>ТЕХНОНИКОЛЬ</a:t>
                      </a:r>
                      <a:endParaRPr lang="ru-RU" sz="1200" b="1" dirty="0">
                        <a:solidFill>
                          <a:schemeClr val="bg2"/>
                        </a:solidFill>
                        <a:latin typeface="Arial" panose="020B0604020202020204" pitchFamily="34" charset="0"/>
                        <a:ea typeface="+mn-ea"/>
                        <a:cs typeface="Arial" panose="020B0604020202020204" pitchFamily="34" charset="0"/>
                      </a:endParaRPr>
                    </a:p>
                  </a:txBody>
                  <a:tcPr marL="78191" marR="78191" marT="39095" marB="39095"/>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2"/>
                          </a:solidFill>
                        </a:rPr>
                        <a:t>NN_1</a:t>
                      </a:r>
                      <a:endParaRPr lang="ru-RU" sz="1200" dirty="0">
                        <a:solidFill>
                          <a:schemeClr val="bg2"/>
                        </a:solidFill>
                        <a:latin typeface="Arial" panose="020B0604020202020204" pitchFamily="34" charset="0"/>
                        <a:ea typeface="+mn-ea"/>
                        <a:cs typeface="Arial" panose="020B0604020202020204" pitchFamily="34" charset="0"/>
                      </a:endParaRPr>
                    </a:p>
                  </a:txBody>
                  <a:tcPr marL="78191" marR="78191" marT="39095" marB="39095"/>
                </a:tc>
                <a:tc>
                  <a:txBody>
                    <a:bodyPr/>
                    <a:lstStyle/>
                    <a:p>
                      <a:pPr algn="ctr"/>
                      <a:r>
                        <a:rPr lang="en-US" sz="1200" dirty="0">
                          <a:solidFill>
                            <a:schemeClr val="bg2"/>
                          </a:solidFill>
                        </a:rPr>
                        <a:t>NN_2</a:t>
                      </a:r>
                      <a:endParaRPr lang="ru-RU" sz="1200" dirty="0">
                        <a:solidFill>
                          <a:schemeClr val="bg2"/>
                        </a:solidFill>
                      </a:endParaRPr>
                    </a:p>
                  </a:txBody>
                  <a:tcPr marL="78191" marR="78191" marT="39095" marB="39095"/>
                </a:tc>
                <a:extLst>
                  <a:ext uri="{0D108BD9-81ED-4DB2-BD59-A6C34878D82A}">
                    <a16:rowId xmlns:a16="http://schemas.microsoft.com/office/drawing/2014/main" val="10000"/>
                  </a:ext>
                </a:extLst>
              </a:tr>
              <a:tr h="658495">
                <a:tc>
                  <a:txBody>
                    <a:bodyPr/>
                    <a:lstStyle/>
                    <a:p>
                      <a:r>
                        <a:rPr lang="ru-RU" sz="1000" dirty="0"/>
                        <a:t>Стабильность сырья</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70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sz="700" dirty="0"/>
                    </a:p>
                    <a:p>
                      <a:pPr marL="0" marR="0" lvl="0" indent="0" algn="ctr" defTabSz="914400" eaLnBrk="1" fontAlgn="auto" latinLnBrk="0" hangingPunct="1">
                        <a:lnSpc>
                          <a:spcPct val="100000"/>
                        </a:lnSpc>
                        <a:spcBef>
                          <a:spcPts val="0"/>
                        </a:spcBef>
                        <a:spcAft>
                          <a:spcPts val="0"/>
                        </a:spcAft>
                        <a:buClrTx/>
                        <a:buSzTx/>
                        <a:buFontTx/>
                        <a:buNone/>
                        <a:tabLst/>
                        <a:defRPr/>
                      </a:pPr>
                      <a:r>
                        <a:rPr lang="ru-RU" sz="700" dirty="0"/>
                        <a:t>все элементы  из одного сырья</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algn="ctr"/>
                      <a:endParaRPr lang="ru-RU" sz="700" dirty="0"/>
                    </a:p>
                    <a:p>
                      <a:pPr marL="0" algn="ctr"/>
                      <a:endParaRPr lang="ru-RU" sz="700" dirty="0"/>
                    </a:p>
                    <a:p>
                      <a:pPr algn="ctr"/>
                      <a:endParaRPr lang="ru-RU" sz="700" dirty="0"/>
                    </a:p>
                    <a:p>
                      <a:pPr algn="ctr"/>
                      <a:r>
                        <a:rPr lang="ru-RU" sz="700" dirty="0"/>
                        <a:t>использование металла </a:t>
                      </a:r>
                    </a:p>
                    <a:p>
                      <a:pPr algn="ctr"/>
                      <a:r>
                        <a:rPr lang="ru-RU" sz="700" dirty="0"/>
                        <a:t>с различными характеристиками</a:t>
                      </a:r>
                    </a:p>
                    <a:p>
                      <a:pPr algn="ctr"/>
                      <a:r>
                        <a:rPr lang="ru-RU" sz="700" dirty="0"/>
                        <a:t>(полиуретан / полиэстер)</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algn="ctr"/>
                      <a:endParaRPr lang="ru-RU" sz="900" dirty="0"/>
                    </a:p>
                    <a:p>
                      <a:pPr marL="0" algn="ctr"/>
                      <a:endParaRPr lang="ru-RU" sz="700" dirty="0"/>
                    </a:p>
                    <a:p>
                      <a:pPr marL="0" algn="ctr"/>
                      <a:r>
                        <a:rPr lang="ru-RU" sz="700" dirty="0"/>
                        <a:t>порошковая  окраска фитингов</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extLst>
                  <a:ext uri="{0D108BD9-81ED-4DB2-BD59-A6C34878D82A}">
                    <a16:rowId xmlns:a16="http://schemas.microsoft.com/office/drawing/2014/main" val="2119823780"/>
                  </a:ext>
                </a:extLst>
              </a:tr>
              <a:tr h="287483">
                <a:tc>
                  <a:txBody>
                    <a:bodyPr/>
                    <a:lstStyle/>
                    <a:p>
                      <a:r>
                        <a:rPr lang="ru-RU" sz="1000" dirty="0"/>
                        <a:t>Оборудование и оснастка</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extLst>
                  <a:ext uri="{0D108BD9-81ED-4DB2-BD59-A6C34878D82A}">
                    <a16:rowId xmlns:a16="http://schemas.microsoft.com/office/drawing/2014/main" val="71375924"/>
                  </a:ext>
                </a:extLst>
              </a:tr>
              <a:tr h="358420">
                <a:tc>
                  <a:txBody>
                    <a:bodyPr/>
                    <a:lstStyle/>
                    <a:p>
                      <a:r>
                        <a:rPr lang="ru-RU" sz="1000" dirty="0"/>
                        <a:t>Сопряжение</a:t>
                      </a:r>
                      <a:r>
                        <a:rPr lang="ru-RU" sz="1000" baseline="0" dirty="0"/>
                        <a:t> - </a:t>
                      </a:r>
                      <a:endParaRPr lang="ru-RU" sz="1000" dirty="0"/>
                    </a:p>
                    <a:p>
                      <a:r>
                        <a:rPr lang="ru-RU" sz="1000" dirty="0"/>
                        <a:t>Вертикальные элементы </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extLst>
                  <a:ext uri="{0D108BD9-81ED-4DB2-BD59-A6C34878D82A}">
                    <a16:rowId xmlns:a16="http://schemas.microsoft.com/office/drawing/2014/main" val="203830898"/>
                  </a:ext>
                </a:extLst>
              </a:tr>
              <a:tr h="56069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000" dirty="0"/>
                        <a:t>Герметичность - </a:t>
                      </a:r>
                    </a:p>
                    <a:p>
                      <a:pPr marL="0" marR="0" lvl="0" indent="0" defTabSz="914400" eaLnBrk="1" fontAlgn="auto" latinLnBrk="0" hangingPunct="1">
                        <a:lnSpc>
                          <a:spcPct val="100000"/>
                        </a:lnSpc>
                        <a:spcBef>
                          <a:spcPts val="0"/>
                        </a:spcBef>
                        <a:spcAft>
                          <a:spcPts val="0"/>
                        </a:spcAft>
                        <a:buClrTx/>
                        <a:buSzTx/>
                        <a:buFontTx/>
                        <a:buNone/>
                        <a:tabLst/>
                        <a:defRPr/>
                      </a:pPr>
                      <a:r>
                        <a:rPr lang="ru-RU" sz="1000" dirty="0"/>
                        <a:t>Горизонтальные элементы </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r>
                        <a:rPr lang="ru-RU" sz="700" noProof="0" dirty="0"/>
                        <a:t>угол/соединитель – больше стыков</a:t>
                      </a:r>
                    </a:p>
                    <a:p>
                      <a:pPr marL="0" marR="0" lvl="0" indent="0" algn="ctr" defTabSz="914400" eaLnBrk="1" fontAlgn="auto" latinLnBrk="0" hangingPunct="1">
                        <a:lnSpc>
                          <a:spcPct val="100000"/>
                        </a:lnSpc>
                        <a:spcBef>
                          <a:spcPts val="0"/>
                        </a:spcBef>
                        <a:spcAft>
                          <a:spcPts val="0"/>
                        </a:spcAft>
                        <a:buClrTx/>
                        <a:buSzTx/>
                        <a:buFontTx/>
                        <a:buNone/>
                        <a:tabLst/>
                        <a:defRPr/>
                      </a:pPr>
                      <a:r>
                        <a:rPr lang="ru-RU" sz="700" noProof="0" dirty="0"/>
                        <a:t>углы без резинок</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r>
                        <a:rPr lang="ru-RU" sz="700" noProof="0" dirty="0"/>
                        <a:t>углы без резинок</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extLst>
                  <a:ext uri="{0D108BD9-81ED-4DB2-BD59-A6C34878D82A}">
                    <a16:rowId xmlns:a16="http://schemas.microsoft.com/office/drawing/2014/main" val="3927243521"/>
                  </a:ext>
                </a:extLst>
              </a:tr>
              <a:tr h="560693">
                <a:tc>
                  <a:txBody>
                    <a:bodyPr/>
                    <a:lstStyle/>
                    <a:p>
                      <a:r>
                        <a:rPr lang="ru-RU" sz="1000" dirty="0"/>
                        <a:t>Конструктивная проработка </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700"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sz="70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dirty="0"/>
                    </a:p>
                    <a:p>
                      <a:pPr marL="0" marR="0" lvl="0" indent="0" algn="ctr" defTabSz="914400" eaLnBrk="1" fontAlgn="auto" latinLnBrk="0" hangingPunct="1">
                        <a:lnSpc>
                          <a:spcPct val="100000"/>
                        </a:lnSpc>
                        <a:spcBef>
                          <a:spcPts val="0"/>
                        </a:spcBef>
                        <a:spcAft>
                          <a:spcPts val="0"/>
                        </a:spcAft>
                        <a:buClrTx/>
                        <a:buSzTx/>
                        <a:buFontTx/>
                        <a:buNone/>
                        <a:tabLst/>
                        <a:defRPr/>
                      </a:pPr>
                      <a:r>
                        <a:rPr lang="ru-RU" sz="700" dirty="0"/>
                        <a:t>желоб, заглушка, углы, соединитель, воронка</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tc>
                  <a:txBody>
                    <a:bodyPr/>
                    <a:lstStyle/>
                    <a:p>
                      <a:pPr marL="0"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tc>
                <a:extLst>
                  <a:ext uri="{0D108BD9-81ED-4DB2-BD59-A6C34878D82A}">
                    <a16:rowId xmlns:a16="http://schemas.microsoft.com/office/drawing/2014/main" val="843565255"/>
                  </a:ext>
                </a:extLst>
              </a:tr>
              <a:tr h="658495">
                <a:tc>
                  <a:txBody>
                    <a:bodyPr/>
                    <a:lstStyle/>
                    <a:p>
                      <a:r>
                        <a:rPr lang="ru-RU" sz="1000" dirty="0"/>
                        <a:t>Надежность</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dirty="0"/>
                    </a:p>
                    <a:p>
                      <a:pPr marL="0" marR="0" lvl="0" indent="0" algn="ctr" defTabSz="914400" eaLnBrk="1" fontAlgn="auto" latinLnBrk="0" hangingPunct="1">
                        <a:lnSpc>
                          <a:spcPct val="100000"/>
                        </a:lnSpc>
                        <a:spcBef>
                          <a:spcPts val="0"/>
                        </a:spcBef>
                        <a:spcAft>
                          <a:spcPts val="0"/>
                        </a:spcAft>
                        <a:buClrTx/>
                        <a:buSzTx/>
                        <a:buFontTx/>
                        <a:buNone/>
                        <a:tabLst/>
                        <a:defRPr/>
                      </a:pPr>
                      <a:r>
                        <a:rPr lang="ru-RU" sz="700" dirty="0"/>
                        <a:t>заглушка – герметик</a:t>
                      </a:r>
                    </a:p>
                    <a:p>
                      <a:pPr marL="0" marR="0" lvl="0" indent="0" algn="ctr" defTabSz="914400" eaLnBrk="1" fontAlgn="auto" latinLnBrk="0" hangingPunct="1">
                        <a:lnSpc>
                          <a:spcPct val="100000"/>
                        </a:lnSpc>
                        <a:spcBef>
                          <a:spcPts val="0"/>
                        </a:spcBef>
                        <a:spcAft>
                          <a:spcPts val="0"/>
                        </a:spcAft>
                        <a:buClrTx/>
                        <a:buSzTx/>
                        <a:buFontTx/>
                        <a:buNone/>
                        <a:tabLst/>
                        <a:defRPr/>
                      </a:pPr>
                      <a:r>
                        <a:rPr lang="ru-RU" sz="700" dirty="0"/>
                        <a:t>кронштейн с загибом </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marR="0" lvl="0" indent="0" algn="ctr" defTabSz="914400" eaLnBrk="1" fontAlgn="auto" latinLnBrk="0" hangingPunct="1">
                        <a:lnSpc>
                          <a:spcPct val="100000"/>
                        </a:lnSpc>
                        <a:spcBef>
                          <a:spcPts val="0"/>
                        </a:spcBef>
                        <a:spcAft>
                          <a:spcPts val="0"/>
                        </a:spcAft>
                        <a:buClrTx/>
                        <a:buSzTx/>
                        <a:buFontTx/>
                        <a:buNone/>
                        <a:tabLst/>
                        <a:defRPr/>
                      </a:pPr>
                      <a:r>
                        <a:rPr lang="ru-RU" sz="700" dirty="0"/>
                        <a:t>соединитель, заглушка - заклепка </a:t>
                      </a:r>
                    </a:p>
                    <a:p>
                      <a:pPr marL="0" marR="0" lvl="0" indent="0" algn="ctr" defTabSz="914400" eaLnBrk="1" fontAlgn="auto" latinLnBrk="0" hangingPunct="1">
                        <a:lnSpc>
                          <a:spcPct val="100000"/>
                        </a:lnSpc>
                        <a:spcBef>
                          <a:spcPts val="0"/>
                        </a:spcBef>
                        <a:spcAft>
                          <a:spcPts val="0"/>
                        </a:spcAft>
                        <a:buClrTx/>
                        <a:buSzTx/>
                        <a:buFontTx/>
                        <a:buNone/>
                        <a:tabLst/>
                        <a:defRPr/>
                      </a:pPr>
                      <a:r>
                        <a:rPr lang="ru-RU" sz="700" dirty="0"/>
                        <a:t>кронштейн с загибом </a:t>
                      </a:r>
                      <a:endParaRPr lang="ru-RU" sz="700" noProof="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extLst>
                  <a:ext uri="{0D108BD9-81ED-4DB2-BD59-A6C34878D82A}">
                    <a16:rowId xmlns:a16="http://schemas.microsoft.com/office/drawing/2014/main" val="2566269581"/>
                  </a:ext>
                </a:extLst>
              </a:tr>
              <a:tr h="334701">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000" dirty="0"/>
                        <a:t>Удобство и простота монтажа</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extLst>
                  <a:ext uri="{0D108BD9-81ED-4DB2-BD59-A6C34878D82A}">
                    <a16:rowId xmlns:a16="http://schemas.microsoft.com/office/drawing/2014/main" val="1664637675"/>
                  </a:ext>
                </a:extLst>
              </a:tr>
              <a:tr h="3214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000" dirty="0"/>
                        <a:t>Эстетика</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algn="ct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extLst>
                  <a:ext uri="{0D108BD9-81ED-4DB2-BD59-A6C34878D82A}">
                    <a16:rowId xmlns:a16="http://schemas.microsoft.com/office/drawing/2014/main" val="1834092834"/>
                  </a:ext>
                </a:extLst>
              </a:tr>
              <a:tr h="56069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000" dirty="0"/>
                        <a:t>Упаковка</a:t>
                      </a:r>
                      <a:endParaRPr lang="ru-RU" sz="10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algn="ctr"/>
                      <a:endParaRPr lang="en-US" sz="700" dirty="0"/>
                    </a:p>
                    <a:p>
                      <a:pPr marL="0" algn="ctr"/>
                      <a:endParaRPr lang="en-US" sz="700" dirty="0"/>
                    </a:p>
                    <a:p>
                      <a:pPr marL="0" algn="ctr"/>
                      <a:endParaRPr lang="ru-RU" sz="700" dirty="0"/>
                    </a:p>
                    <a:p>
                      <a:pPr marL="0" algn="ctr"/>
                      <a:r>
                        <a:rPr lang="ru-RU" sz="700" dirty="0"/>
                        <a:t>индивидуальные рукава / групповая</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algn="ctr"/>
                      <a:endParaRPr lang="ru-RU" sz="700" noProof="0" dirty="0"/>
                    </a:p>
                    <a:p>
                      <a:pPr algn="ctr"/>
                      <a:endParaRPr lang="ru-RU" sz="700" noProof="0" dirty="0"/>
                    </a:p>
                    <a:p>
                      <a:pPr algn="ctr"/>
                      <a:endParaRPr lang="ru-RU" sz="700" dirty="0"/>
                    </a:p>
                    <a:p>
                      <a:pPr algn="ctr"/>
                      <a:r>
                        <a:rPr lang="ru-RU" sz="700" dirty="0" err="1"/>
                        <a:t>термоусадка</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ru-RU" sz="700" noProof="0" dirty="0"/>
                    </a:p>
                    <a:p>
                      <a:pPr marL="0" algn="ctr"/>
                      <a:endParaRPr lang="ru-RU" sz="700" dirty="0"/>
                    </a:p>
                    <a:p>
                      <a:pPr marL="0" algn="ctr"/>
                      <a:endParaRPr lang="ru-RU" sz="700" dirty="0"/>
                    </a:p>
                    <a:p>
                      <a:pPr marL="0" algn="ctr"/>
                      <a:r>
                        <a:rPr lang="ru-RU" sz="700" dirty="0" err="1"/>
                        <a:t>термоусадка</a:t>
                      </a:r>
                      <a:endParaRPr lang="ru-RU" sz="7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78191" marR="78191" marT="39095" marB="39095" anchor="ctr">
                    <a:solidFill>
                      <a:schemeClr val="accent1">
                        <a:lumMod val="40000"/>
                        <a:lumOff val="60000"/>
                      </a:schemeClr>
                    </a:solidFill>
                  </a:tcPr>
                </a:tc>
                <a:extLst>
                  <a:ext uri="{0D108BD9-81ED-4DB2-BD59-A6C34878D82A}">
                    <a16:rowId xmlns:a16="http://schemas.microsoft.com/office/drawing/2014/main" val="2844241382"/>
                  </a:ext>
                </a:extLst>
              </a:tr>
            </a:tbl>
          </a:graphicData>
        </a:graphic>
      </p:graphicFrame>
      <p:pic>
        <p:nvPicPr>
          <p:cNvPr id="19"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93335" y="1707734"/>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96485" y="1698324"/>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61513" y="1698324"/>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04400" y="2385833"/>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99558" y="2393498"/>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01979" y="2393498"/>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50404" y="5435240"/>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73409" y="5423637"/>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61513" y="4428671"/>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96485" y="4388986"/>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84518" y="3878412"/>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34759" y="5873482"/>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71771" y="5873482"/>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46541" y="5041838"/>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74968" y="5041838"/>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59730" y="3880907"/>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86558" y="3175514"/>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oft.maxufa.ru/wp-content/uploads/2015/07/error.pn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59472" y="3188291"/>
            <a:ext cx="188478" cy="1884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4193" y="2761117"/>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69350" y="2768782"/>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71772" y="2768782"/>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4193" y="3253423"/>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95390" y="3801354"/>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89594" y="4499792"/>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89594" y="5074972"/>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04400" y="5423637"/>
            <a:ext cx="155344" cy="1553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bs-itm.ru/upload/medialibrary/893/Galka-green-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91475" y="5844069"/>
            <a:ext cx="155344" cy="15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9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34</a:t>
            </a:fld>
            <a:endParaRPr lang="en-US" dirty="0"/>
          </a:p>
        </p:txBody>
      </p:sp>
      <p:sp>
        <p:nvSpPr>
          <p:cNvPr id="24" name="Title 1"/>
          <p:cNvSpPr>
            <a:spLocks noGrp="1"/>
          </p:cNvSpPr>
          <p:nvPr>
            <p:ph type="title"/>
          </p:nvPr>
        </p:nvSpPr>
        <p:spPr>
          <a:xfrm>
            <a:off x="539750" y="263856"/>
            <a:ext cx="6300788" cy="592791"/>
          </a:xfrm>
        </p:spPr>
        <p:txBody>
          <a:bodyPr>
            <a:normAutofit/>
          </a:bodyPr>
          <a:lstStyle/>
          <a:p>
            <a:r>
              <a:rPr lang="ru-RU" dirty="0"/>
              <a:t>Логистика труб и </a:t>
            </a:r>
            <a:r>
              <a:rPr lang="ru-RU" dirty="0" err="1"/>
              <a:t>желобОВ</a:t>
            </a:r>
            <a:endParaRPr lang="ru-RU" dirty="0"/>
          </a:p>
        </p:txBody>
      </p:sp>
      <p:sp>
        <p:nvSpPr>
          <p:cNvPr id="22" name="object 2"/>
          <p:cNvSpPr txBox="1"/>
          <p:nvPr/>
        </p:nvSpPr>
        <p:spPr>
          <a:xfrm>
            <a:off x="602827" y="5606161"/>
            <a:ext cx="8541173" cy="646331"/>
          </a:xfrm>
          <a:prstGeom prst="rect">
            <a:avLst/>
          </a:prstGeom>
        </p:spPr>
        <p:txBody>
          <a:bodyPr vert="horz" wrap="square" lIns="0" tIns="0" rIns="0" bIns="0" rtlCol="0">
            <a:spAutoFit/>
          </a:bodyPr>
          <a:lstStyle/>
          <a:p>
            <a:pPr marL="206336" marR="4344" indent="-195476">
              <a:buFont typeface="+mj-lt"/>
              <a:buAutoNum type="arabicPeriod"/>
            </a:pPr>
            <a:r>
              <a:rPr lang="ru-RU" sz="1050" dirty="0" err="1">
                <a:latin typeface="Arial" panose="020B0604020202020204" pitchFamily="34" charset="0"/>
                <a:cs typeface="Arial" panose="020B0604020202020204" pitchFamily="34" charset="0"/>
              </a:rPr>
              <a:t>Палеты</a:t>
            </a:r>
            <a:r>
              <a:rPr lang="ru-RU" sz="1050" dirty="0">
                <a:latin typeface="Arial" panose="020B0604020202020204" pitchFamily="34" charset="0"/>
                <a:cs typeface="Arial" panose="020B0604020202020204" pitchFamily="34" charset="0"/>
              </a:rPr>
              <a:t>: 			прочные, торцы длинномеров надежно закрыты</a:t>
            </a:r>
          </a:p>
          <a:p>
            <a:pPr marL="1839660" marR="4344" lvl="4"/>
            <a:r>
              <a:rPr lang="ru-RU" sz="1050" dirty="0">
                <a:latin typeface="Arial" panose="020B0604020202020204" pitchFamily="34" charset="0"/>
                <a:cs typeface="Arial" panose="020B0604020202020204" pitchFamily="34" charset="0"/>
              </a:rPr>
              <a:t>Размер 0,8х1,2 м и грузоподъемностью не менее 1,5 т</a:t>
            </a:r>
          </a:p>
          <a:p>
            <a:pPr marL="206336" marR="4344" indent="-195476">
              <a:buFont typeface="+mj-lt"/>
              <a:buAutoNum type="arabicPeriod"/>
            </a:pPr>
            <a:r>
              <a:rPr lang="ru-RU" sz="1050" dirty="0">
                <a:latin typeface="Arial" panose="020B0604020202020204" pitchFamily="34" charset="0"/>
                <a:cs typeface="Arial" panose="020B0604020202020204" pitchFamily="34" charset="0"/>
              </a:rPr>
              <a:t>Индивидуальные рукава: 	на каждый желоб и трубу</a:t>
            </a:r>
          </a:p>
          <a:p>
            <a:pPr marL="206336" marR="4344" indent="-195476">
              <a:buFont typeface="+mj-lt"/>
              <a:buAutoNum type="arabicPeriod"/>
            </a:pPr>
            <a:r>
              <a:rPr lang="ru-RU" sz="1050" dirty="0">
                <a:latin typeface="Arial" panose="020B0604020202020204" pitchFamily="34" charset="0"/>
                <a:cs typeface="Arial" panose="020B0604020202020204" pitchFamily="34" charset="0"/>
              </a:rPr>
              <a:t>Рукава по 5 шт.:		Желоба и трубы размещены в рукавах по 5 </a:t>
            </a:r>
            <a:r>
              <a:rPr lang="ru-RU" sz="1050" dirty="0" err="1">
                <a:latin typeface="Arial" panose="020B0604020202020204" pitchFamily="34" charset="0"/>
                <a:cs typeface="Arial" panose="020B0604020202020204" pitchFamily="34" charset="0"/>
              </a:rPr>
              <a:t>шт</a:t>
            </a:r>
            <a:r>
              <a:rPr lang="ru-RU" sz="1050" dirty="0">
                <a:latin typeface="Arial" panose="020B0604020202020204" pitchFamily="34" charset="0"/>
                <a:cs typeface="Arial" panose="020B0604020202020204" pitchFamily="34" charset="0"/>
              </a:rPr>
              <a:t> (дополнительно к индивидуальной упаковке)</a:t>
            </a:r>
          </a:p>
        </p:txBody>
      </p:sp>
      <p:pic>
        <p:nvPicPr>
          <p:cNvPr id="23" name="Рисунок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9405" y="3430275"/>
            <a:ext cx="3596006" cy="2125807"/>
          </a:xfrm>
          <a:prstGeom prst="rect">
            <a:avLst/>
          </a:prstGeom>
        </p:spPr>
      </p:pic>
      <p:pic>
        <p:nvPicPr>
          <p:cNvPr id="25" name="Рисунок 2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7712" y="1235548"/>
            <a:ext cx="3577699" cy="2087389"/>
          </a:xfrm>
          <a:prstGeom prst="rect">
            <a:avLst/>
          </a:prstGeom>
        </p:spPr>
      </p:pic>
      <p:pic>
        <p:nvPicPr>
          <p:cNvPr id="26" name="Рисунок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80700" y="1235548"/>
            <a:ext cx="3720314" cy="2061473"/>
          </a:xfrm>
          <a:prstGeom prst="rect">
            <a:avLst/>
          </a:prstGeom>
        </p:spPr>
      </p:pic>
      <p:pic>
        <p:nvPicPr>
          <p:cNvPr id="29" name="Рисунок 2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80699" y="3382848"/>
            <a:ext cx="3720314" cy="2173234"/>
          </a:xfrm>
          <a:prstGeom prst="rect">
            <a:avLst/>
          </a:prstGeom>
        </p:spPr>
      </p:pic>
      <p:sp>
        <p:nvSpPr>
          <p:cNvPr id="30" name="Прямоугольник 29"/>
          <p:cNvSpPr/>
          <p:nvPr/>
        </p:nvSpPr>
        <p:spPr>
          <a:xfrm>
            <a:off x="3625894" y="887610"/>
            <a:ext cx="615874" cy="276551"/>
          </a:xfrm>
          <a:prstGeom prst="rect">
            <a:avLst/>
          </a:prstGeom>
        </p:spPr>
        <p:txBody>
          <a:bodyPr wrap="none">
            <a:spAutoFit/>
          </a:bodyPr>
          <a:lstStyle/>
          <a:p>
            <a:r>
              <a:rPr lang="ru-RU" sz="1197" dirty="0">
                <a:latin typeface="Arial" panose="020B0604020202020204" pitchFamily="34" charset="0"/>
                <a:ea typeface="Calibri" panose="020F0502020204030204" pitchFamily="34" charset="0"/>
                <a:cs typeface="Arial" panose="020B0604020202020204" pitchFamily="34" charset="0"/>
              </a:rPr>
              <a:t>трубы</a:t>
            </a:r>
            <a:endParaRPr lang="ru-RU" sz="1197" dirty="0"/>
          </a:p>
        </p:txBody>
      </p:sp>
      <p:sp>
        <p:nvSpPr>
          <p:cNvPr id="31" name="Прямоугольник 30"/>
          <p:cNvSpPr/>
          <p:nvPr/>
        </p:nvSpPr>
        <p:spPr>
          <a:xfrm>
            <a:off x="7362273" y="884323"/>
            <a:ext cx="720069" cy="276551"/>
          </a:xfrm>
          <a:prstGeom prst="rect">
            <a:avLst/>
          </a:prstGeom>
        </p:spPr>
        <p:txBody>
          <a:bodyPr wrap="none">
            <a:spAutoFit/>
          </a:bodyPr>
          <a:lstStyle/>
          <a:p>
            <a:r>
              <a:rPr lang="ru-RU" sz="1197" dirty="0">
                <a:latin typeface="Arial" panose="020B0604020202020204" pitchFamily="34" charset="0"/>
                <a:ea typeface="Calibri" panose="020F0502020204030204" pitchFamily="34" charset="0"/>
                <a:cs typeface="Arial" panose="020B0604020202020204" pitchFamily="34" charset="0"/>
              </a:rPr>
              <a:t>желоба</a:t>
            </a:r>
            <a:endParaRPr lang="ru-RU" sz="1197" dirty="0"/>
          </a:p>
        </p:txBody>
      </p:sp>
    </p:spTree>
    <p:extLst>
      <p:ext uri="{BB962C8B-B14F-4D97-AF65-F5344CB8AC3E}">
        <p14:creationId xmlns:p14="http://schemas.microsoft.com/office/powerpoint/2010/main" val="3124003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35</a:t>
            </a:fld>
            <a:endParaRPr lang="en-US" dirty="0"/>
          </a:p>
        </p:txBody>
      </p:sp>
      <p:sp>
        <p:nvSpPr>
          <p:cNvPr id="24" name="Title 1"/>
          <p:cNvSpPr>
            <a:spLocks noGrp="1"/>
          </p:cNvSpPr>
          <p:nvPr>
            <p:ph type="title"/>
          </p:nvPr>
        </p:nvSpPr>
        <p:spPr>
          <a:xfrm>
            <a:off x="539750" y="263856"/>
            <a:ext cx="6300788" cy="592791"/>
          </a:xfrm>
        </p:spPr>
        <p:txBody>
          <a:bodyPr>
            <a:normAutofit/>
          </a:bodyPr>
          <a:lstStyle/>
          <a:p>
            <a:r>
              <a:rPr lang="ru-RU" dirty="0"/>
              <a:t>ИНДИВИДУАЛЬНАЯ</a:t>
            </a:r>
            <a:r>
              <a:rPr lang="ru-RU" b="0" dirty="0"/>
              <a:t> УПАКОВКА ЭЛЕМЕНТОВ</a:t>
            </a:r>
          </a:p>
        </p:txBody>
      </p:sp>
      <p:pic>
        <p:nvPicPr>
          <p:cNvPr id="15" name="Рисунок 1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319420" y="1496636"/>
            <a:ext cx="3892737" cy="3384124"/>
          </a:xfrm>
          <a:prstGeom prst="rect">
            <a:avLst/>
          </a:prstGeom>
        </p:spPr>
      </p:pic>
      <p:pic>
        <p:nvPicPr>
          <p:cNvPr id="16" name="Рисунок 1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669769" y="1179363"/>
            <a:ext cx="3913664" cy="3990732"/>
          </a:xfrm>
          <a:prstGeom prst="rect">
            <a:avLst/>
          </a:prstGeom>
        </p:spPr>
      </p:pic>
      <p:sp>
        <p:nvSpPr>
          <p:cNvPr id="17" name="Прямоугольник 16"/>
          <p:cNvSpPr/>
          <p:nvPr/>
        </p:nvSpPr>
        <p:spPr>
          <a:xfrm>
            <a:off x="469258" y="5567709"/>
            <a:ext cx="2943434" cy="460767"/>
          </a:xfrm>
          <a:prstGeom prst="rect">
            <a:avLst/>
          </a:prstGeom>
        </p:spPr>
        <p:txBody>
          <a:bodyPr wrap="non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Внешний  угол 90°</a:t>
            </a:r>
          </a:p>
          <a:p>
            <a:r>
              <a:rPr lang="ru-RU" sz="1197" dirty="0">
                <a:latin typeface="Arial" panose="020B0604020202020204" pitchFamily="34" charset="0"/>
                <a:cs typeface="Arial" panose="020B0604020202020204" pitchFamily="34" charset="0"/>
              </a:rPr>
              <a:t>упаковывают в индивидуальный пакет</a:t>
            </a:r>
          </a:p>
        </p:txBody>
      </p:sp>
      <p:sp>
        <p:nvSpPr>
          <p:cNvPr id="18" name="Прямоугольник 17"/>
          <p:cNvSpPr/>
          <p:nvPr/>
        </p:nvSpPr>
        <p:spPr>
          <a:xfrm>
            <a:off x="4489119" y="5567280"/>
            <a:ext cx="2943434" cy="460767"/>
          </a:xfrm>
          <a:prstGeom prst="rect">
            <a:avLst/>
          </a:prstGeom>
        </p:spPr>
        <p:txBody>
          <a:bodyPr wrap="non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Внутренний угол 90°</a:t>
            </a:r>
          </a:p>
          <a:p>
            <a:r>
              <a:rPr lang="ru-RU" sz="1197" dirty="0">
                <a:latin typeface="Arial" panose="020B0604020202020204" pitchFamily="34" charset="0"/>
                <a:cs typeface="Arial" panose="020B0604020202020204" pitchFamily="34" charset="0"/>
              </a:rPr>
              <a:t>упаковывают в индивидуальный пакет</a:t>
            </a:r>
          </a:p>
        </p:txBody>
      </p:sp>
    </p:spTree>
    <p:extLst>
      <p:ext uri="{BB962C8B-B14F-4D97-AF65-F5344CB8AC3E}">
        <p14:creationId xmlns:p14="http://schemas.microsoft.com/office/powerpoint/2010/main" val="3112441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36</a:t>
            </a:fld>
            <a:endParaRPr lang="en-US" dirty="0"/>
          </a:p>
        </p:txBody>
      </p:sp>
      <p:sp>
        <p:nvSpPr>
          <p:cNvPr id="24" name="Title 1"/>
          <p:cNvSpPr>
            <a:spLocks noGrp="1"/>
          </p:cNvSpPr>
          <p:nvPr>
            <p:ph type="title"/>
          </p:nvPr>
        </p:nvSpPr>
        <p:spPr>
          <a:xfrm>
            <a:off x="513038" y="263856"/>
            <a:ext cx="6300788" cy="592791"/>
          </a:xfrm>
        </p:spPr>
        <p:txBody>
          <a:bodyPr>
            <a:normAutofit/>
          </a:bodyPr>
          <a:lstStyle/>
          <a:p>
            <a:r>
              <a:rPr lang="ru-RU" dirty="0"/>
              <a:t>ИНДИВИДУАЛЬНАЯ УПАКОВКА ЭЛЕМЕНТОВ</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79233" y="1676137"/>
            <a:ext cx="4066763" cy="3199152"/>
          </a:xfrm>
          <a:prstGeom prst="rect">
            <a:avLst/>
          </a:prstGeom>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3921983" y="2207405"/>
            <a:ext cx="4136043" cy="2205890"/>
          </a:xfrm>
          <a:prstGeom prst="rect">
            <a:avLst/>
          </a:prstGeom>
        </p:spPr>
      </p:pic>
      <p:sp>
        <p:nvSpPr>
          <p:cNvPr id="13" name="Прямоугольник 12"/>
          <p:cNvSpPr/>
          <p:nvPr/>
        </p:nvSpPr>
        <p:spPr>
          <a:xfrm>
            <a:off x="539750" y="5610273"/>
            <a:ext cx="2964273" cy="460767"/>
          </a:xfrm>
          <a:prstGeom prst="rect">
            <a:avLst/>
          </a:prstGeom>
        </p:spPr>
        <p:txBody>
          <a:bodyPr wrap="non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Воронка желоба</a:t>
            </a:r>
          </a:p>
          <a:p>
            <a:r>
              <a:rPr lang="ru-RU" sz="1197" dirty="0">
                <a:latin typeface="Arial" panose="020B0604020202020204" pitchFamily="34" charset="0"/>
                <a:cs typeface="Arial" panose="020B0604020202020204" pitchFamily="34" charset="0"/>
              </a:rPr>
              <a:t>Упаковывают в индивидуальный пакет</a:t>
            </a:r>
          </a:p>
        </p:txBody>
      </p:sp>
      <p:sp>
        <p:nvSpPr>
          <p:cNvPr id="14" name="Прямоугольник 13"/>
          <p:cNvSpPr/>
          <p:nvPr/>
        </p:nvSpPr>
        <p:spPr>
          <a:xfrm>
            <a:off x="4810447" y="5585781"/>
            <a:ext cx="2161169" cy="460767"/>
          </a:xfrm>
          <a:prstGeom prst="rect">
            <a:avLst/>
          </a:prstGeom>
        </p:spPr>
        <p:txBody>
          <a:bodyPr wrap="non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Заглушка универсальная</a:t>
            </a:r>
          </a:p>
          <a:p>
            <a:r>
              <a:rPr lang="ru-RU" sz="1197" dirty="0">
                <a:latin typeface="Arial" panose="020B0604020202020204" pitchFamily="34" charset="0"/>
                <a:cs typeface="Arial" panose="020B0604020202020204" pitchFamily="34" charset="0"/>
              </a:rPr>
              <a:t>Пакуются по 5 шт./пакет</a:t>
            </a:r>
          </a:p>
        </p:txBody>
      </p:sp>
    </p:spTree>
    <p:extLst>
      <p:ext uri="{BB962C8B-B14F-4D97-AF65-F5344CB8AC3E}">
        <p14:creationId xmlns:p14="http://schemas.microsoft.com/office/powerpoint/2010/main" val="3346359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37</a:t>
            </a:fld>
            <a:endParaRPr lang="en-US" dirty="0"/>
          </a:p>
        </p:txBody>
      </p:sp>
      <p:sp>
        <p:nvSpPr>
          <p:cNvPr id="24" name="Title 1"/>
          <p:cNvSpPr>
            <a:spLocks noGrp="1"/>
          </p:cNvSpPr>
          <p:nvPr>
            <p:ph type="title"/>
          </p:nvPr>
        </p:nvSpPr>
        <p:spPr>
          <a:xfrm>
            <a:off x="539750" y="263856"/>
            <a:ext cx="6300788" cy="592791"/>
          </a:xfrm>
        </p:spPr>
        <p:txBody>
          <a:bodyPr>
            <a:normAutofit/>
          </a:bodyPr>
          <a:lstStyle/>
          <a:p>
            <a:r>
              <a:rPr lang="ru-RU" dirty="0"/>
              <a:t>ИНДИВИДУАЛЬНАЯ УПАКОВКА ЭЛЕМЕНТОВ</a:t>
            </a:r>
          </a:p>
        </p:txBody>
      </p:sp>
      <p:pic>
        <p:nvPicPr>
          <p:cNvPr id="15" name="Рисунок 1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209432" y="1513118"/>
            <a:ext cx="3428709" cy="2796423"/>
          </a:xfrm>
          <a:prstGeom prst="rect">
            <a:avLst/>
          </a:prstGeom>
        </p:spPr>
      </p:pic>
      <p:pic>
        <p:nvPicPr>
          <p:cNvPr id="16" name="Рисунок 1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3496041" y="1533599"/>
            <a:ext cx="3428707" cy="2755459"/>
          </a:xfrm>
          <a:prstGeom prst="rect">
            <a:avLst/>
          </a:prstGeom>
        </p:spPr>
      </p:pic>
      <p:pic>
        <p:nvPicPr>
          <p:cNvPr id="17" name="Рисунок 1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923962" y="2125541"/>
            <a:ext cx="3416719" cy="1583568"/>
          </a:xfrm>
          <a:prstGeom prst="rect">
            <a:avLst/>
          </a:prstGeom>
        </p:spPr>
      </p:pic>
      <p:sp>
        <p:nvSpPr>
          <p:cNvPr id="18" name="Прямоугольник 17"/>
          <p:cNvSpPr/>
          <p:nvPr/>
        </p:nvSpPr>
        <p:spPr>
          <a:xfrm>
            <a:off x="514967" y="5010454"/>
            <a:ext cx="2943434" cy="460767"/>
          </a:xfrm>
          <a:prstGeom prst="rect">
            <a:avLst/>
          </a:prstGeom>
        </p:spPr>
        <p:txBody>
          <a:bodyPr wrap="non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Колено 60° / отвод трубы</a:t>
            </a:r>
          </a:p>
          <a:p>
            <a:r>
              <a:rPr lang="ru-RU" sz="1197" dirty="0">
                <a:latin typeface="Arial" panose="020B0604020202020204" pitchFamily="34" charset="0"/>
                <a:cs typeface="Arial" panose="020B0604020202020204" pitchFamily="34" charset="0"/>
              </a:rPr>
              <a:t>упаковывают в индивидуальный пакет</a:t>
            </a:r>
          </a:p>
        </p:txBody>
      </p:sp>
      <p:sp>
        <p:nvSpPr>
          <p:cNvPr id="19" name="Прямоугольник 18"/>
          <p:cNvSpPr/>
          <p:nvPr/>
        </p:nvSpPr>
        <p:spPr>
          <a:xfrm>
            <a:off x="3865519" y="5010454"/>
            <a:ext cx="2891897" cy="1013419"/>
          </a:xfrm>
          <a:prstGeom prst="rect">
            <a:avLst/>
          </a:prstGeom>
        </p:spPr>
        <p:txBody>
          <a:bodyPr wrap="squar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Хомут трубы  креплением хомута 140 мм</a:t>
            </a:r>
          </a:p>
          <a:p>
            <a:r>
              <a:rPr lang="ru-RU" sz="1197" dirty="0">
                <a:latin typeface="Arial" panose="020B0604020202020204" pitchFamily="34" charset="0"/>
                <a:cs typeface="Arial" panose="020B0604020202020204" pitchFamily="34" charset="0"/>
              </a:rPr>
              <a:t>Хомуты пакуются по 5 шт./пакет</a:t>
            </a:r>
          </a:p>
          <a:p>
            <a:r>
              <a:rPr lang="ru-RU" sz="1197" dirty="0">
                <a:latin typeface="Arial" panose="020B0604020202020204" pitchFamily="34" charset="0"/>
                <a:cs typeface="Arial" panose="020B0604020202020204" pitchFamily="34" charset="0"/>
              </a:rPr>
              <a:t>Крепления пакуются по 10 шт./пакет</a:t>
            </a:r>
          </a:p>
          <a:p>
            <a:pPr marL="171450" indent="-171450">
              <a:buFont typeface="Arial" panose="020B0604020202020204" pitchFamily="34" charset="0"/>
              <a:buChar char="•"/>
            </a:pPr>
            <a:endParaRPr lang="ru-RU" sz="1197" dirty="0">
              <a:latin typeface="Arial" panose="020B0604020202020204" pitchFamily="34" charset="0"/>
              <a:cs typeface="Arial" panose="020B0604020202020204" pitchFamily="34" charset="0"/>
            </a:endParaRPr>
          </a:p>
        </p:txBody>
      </p:sp>
      <p:sp>
        <p:nvSpPr>
          <p:cNvPr id="20" name="Прямоугольник 19"/>
          <p:cNvSpPr/>
          <p:nvPr/>
        </p:nvSpPr>
        <p:spPr>
          <a:xfrm>
            <a:off x="7026574" y="5010026"/>
            <a:ext cx="1773242" cy="460767"/>
          </a:xfrm>
          <a:prstGeom prst="rect">
            <a:avLst/>
          </a:prstGeom>
        </p:spPr>
        <p:txBody>
          <a:bodyPr wrap="none">
            <a:spAutoFit/>
          </a:bodyPr>
          <a:lstStyle/>
          <a:p>
            <a:pPr marL="171450" indent="-171450">
              <a:buFont typeface="Arial" panose="020B0604020202020204" pitchFamily="34" charset="0"/>
              <a:buChar char="•"/>
            </a:pPr>
            <a:r>
              <a:rPr lang="ru-RU" sz="1197" dirty="0">
                <a:latin typeface="Arial" panose="020B0604020202020204" pitchFamily="34" charset="0"/>
                <a:cs typeface="Arial" panose="020B0604020202020204" pitchFamily="34" charset="0"/>
              </a:rPr>
              <a:t>Кронштейн желоба </a:t>
            </a:r>
          </a:p>
          <a:p>
            <a:r>
              <a:rPr lang="ru-RU" sz="1197" dirty="0">
                <a:latin typeface="Arial" panose="020B0604020202020204" pitchFamily="34" charset="0"/>
                <a:cs typeface="Arial" panose="020B0604020202020204" pitchFamily="34" charset="0"/>
              </a:rPr>
              <a:t>усиленный</a:t>
            </a:r>
          </a:p>
        </p:txBody>
      </p:sp>
    </p:spTree>
    <p:extLst>
      <p:ext uri="{BB962C8B-B14F-4D97-AF65-F5344CB8AC3E}">
        <p14:creationId xmlns:p14="http://schemas.microsoft.com/office/powerpoint/2010/main" val="2093056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38</a:t>
            </a:fld>
            <a:endParaRPr lang="en-US" dirty="0"/>
          </a:p>
        </p:txBody>
      </p:sp>
      <p:sp>
        <p:nvSpPr>
          <p:cNvPr id="24" name="Title 1"/>
          <p:cNvSpPr>
            <a:spLocks noGrp="1"/>
          </p:cNvSpPr>
          <p:nvPr>
            <p:ph type="title"/>
          </p:nvPr>
        </p:nvSpPr>
        <p:spPr>
          <a:xfrm>
            <a:off x="539750" y="263856"/>
            <a:ext cx="6300788" cy="592791"/>
          </a:xfrm>
        </p:spPr>
        <p:txBody>
          <a:bodyPr>
            <a:normAutofit/>
          </a:bodyPr>
          <a:lstStyle/>
          <a:p>
            <a:r>
              <a:rPr lang="ru-RU" dirty="0"/>
              <a:t>ЛОГИСТИЧЕСКАЯ ИНФОРМАЦИЯ</a:t>
            </a:r>
          </a:p>
        </p:txBody>
      </p:sp>
      <p:graphicFrame>
        <p:nvGraphicFramePr>
          <p:cNvPr id="13" name="Таблица 12"/>
          <p:cNvGraphicFramePr>
            <a:graphicFrameLocks noGrp="1"/>
          </p:cNvGraphicFramePr>
          <p:nvPr>
            <p:extLst>
              <p:ext uri="{D42A27DB-BD31-4B8C-83A1-F6EECF244321}">
                <p14:modId xmlns:p14="http://schemas.microsoft.com/office/powerpoint/2010/main" val="683366266"/>
              </p:ext>
            </p:extLst>
          </p:nvPr>
        </p:nvGraphicFramePr>
        <p:xfrm>
          <a:off x="539752" y="1246176"/>
          <a:ext cx="8064498" cy="4718698"/>
        </p:xfrm>
        <a:graphic>
          <a:graphicData uri="http://schemas.openxmlformats.org/drawingml/2006/table">
            <a:tbl>
              <a:tblPr>
                <a:tableStyleId>{5C22544A-7EE6-4342-B048-85BDC9FD1C3A}</a:tableStyleId>
              </a:tblPr>
              <a:tblGrid>
                <a:gridCol w="301496">
                  <a:extLst>
                    <a:ext uri="{9D8B030D-6E8A-4147-A177-3AD203B41FA5}">
                      <a16:colId xmlns:a16="http://schemas.microsoft.com/office/drawing/2014/main" val="4239095415"/>
                    </a:ext>
                  </a:extLst>
                </a:gridCol>
                <a:gridCol w="3437013">
                  <a:extLst>
                    <a:ext uri="{9D8B030D-6E8A-4147-A177-3AD203B41FA5}">
                      <a16:colId xmlns:a16="http://schemas.microsoft.com/office/drawing/2014/main" val="2476807884"/>
                    </a:ext>
                  </a:extLst>
                </a:gridCol>
                <a:gridCol w="373851">
                  <a:extLst>
                    <a:ext uri="{9D8B030D-6E8A-4147-A177-3AD203B41FA5}">
                      <a16:colId xmlns:a16="http://schemas.microsoft.com/office/drawing/2014/main" val="910818081"/>
                    </a:ext>
                  </a:extLst>
                </a:gridCol>
                <a:gridCol w="427258">
                  <a:extLst>
                    <a:ext uri="{9D8B030D-6E8A-4147-A177-3AD203B41FA5}">
                      <a16:colId xmlns:a16="http://schemas.microsoft.com/office/drawing/2014/main" val="700692230"/>
                    </a:ext>
                  </a:extLst>
                </a:gridCol>
                <a:gridCol w="560776">
                  <a:extLst>
                    <a:ext uri="{9D8B030D-6E8A-4147-A177-3AD203B41FA5}">
                      <a16:colId xmlns:a16="http://schemas.microsoft.com/office/drawing/2014/main" val="2021232903"/>
                    </a:ext>
                  </a:extLst>
                </a:gridCol>
                <a:gridCol w="720998">
                  <a:extLst>
                    <a:ext uri="{9D8B030D-6E8A-4147-A177-3AD203B41FA5}">
                      <a16:colId xmlns:a16="http://schemas.microsoft.com/office/drawing/2014/main" val="3961124246"/>
                    </a:ext>
                  </a:extLst>
                </a:gridCol>
                <a:gridCol w="440610">
                  <a:extLst>
                    <a:ext uri="{9D8B030D-6E8A-4147-A177-3AD203B41FA5}">
                      <a16:colId xmlns:a16="http://schemas.microsoft.com/office/drawing/2014/main" val="1924094330"/>
                    </a:ext>
                  </a:extLst>
                </a:gridCol>
                <a:gridCol w="540749">
                  <a:extLst>
                    <a:ext uri="{9D8B030D-6E8A-4147-A177-3AD203B41FA5}">
                      <a16:colId xmlns:a16="http://schemas.microsoft.com/office/drawing/2014/main" val="1517965295"/>
                    </a:ext>
                  </a:extLst>
                </a:gridCol>
                <a:gridCol w="747702">
                  <a:extLst>
                    <a:ext uri="{9D8B030D-6E8A-4147-A177-3AD203B41FA5}">
                      <a16:colId xmlns:a16="http://schemas.microsoft.com/office/drawing/2014/main" val="3546517630"/>
                    </a:ext>
                  </a:extLst>
                </a:gridCol>
                <a:gridCol w="514045">
                  <a:extLst>
                    <a:ext uri="{9D8B030D-6E8A-4147-A177-3AD203B41FA5}">
                      <a16:colId xmlns:a16="http://schemas.microsoft.com/office/drawing/2014/main" val="697818447"/>
                    </a:ext>
                  </a:extLst>
                </a:gridCol>
              </a:tblGrid>
              <a:tr h="395680">
                <a:tc>
                  <a:txBody>
                    <a:bodyPr/>
                    <a:lstStyle/>
                    <a:p>
                      <a:pPr algn="ctr" fontAlgn="ctr"/>
                      <a:r>
                        <a:rPr lang="ru-RU" sz="600" u="none" strike="noStrike" dirty="0">
                          <a:solidFill>
                            <a:srgbClr val="FFFFFF"/>
                          </a:solidFill>
                          <a:effectLst/>
                          <a:latin typeface="Arial" panose="020B0604020202020204" pitchFamily="34" charset="0"/>
                          <a:cs typeface="Arial" panose="020B0604020202020204" pitchFamily="34" charset="0"/>
                        </a:rPr>
                        <a:t>№</a:t>
                      </a:r>
                      <a:endParaRPr lang="ru-RU" sz="600" b="0"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dirty="0">
                          <a:solidFill>
                            <a:srgbClr val="FFFFFF"/>
                          </a:solidFill>
                          <a:effectLst/>
                          <a:latin typeface="Arial" panose="020B0604020202020204" pitchFamily="34" charset="0"/>
                          <a:cs typeface="Arial" panose="020B0604020202020204" pitchFamily="34" charset="0"/>
                        </a:rPr>
                        <a:t>Номенклатура</a:t>
                      </a:r>
                      <a:endParaRPr lang="ru-RU" sz="600" b="0"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a:solidFill>
                            <a:srgbClr val="FFFFFF"/>
                          </a:solidFill>
                          <a:effectLst/>
                          <a:latin typeface="Arial" panose="020B0604020202020204" pitchFamily="34" charset="0"/>
                          <a:cs typeface="Arial" panose="020B0604020202020204" pitchFamily="34" charset="0"/>
                        </a:rPr>
                        <a:t>Вес, шт</a:t>
                      </a:r>
                      <a:endParaRPr lang="ru-RU" sz="600" b="0"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a:solidFill>
                            <a:srgbClr val="FFFFFF"/>
                          </a:solidFill>
                          <a:effectLst/>
                          <a:latin typeface="Arial" panose="020B0604020202020204" pitchFamily="34" charset="0"/>
                          <a:cs typeface="Arial" panose="020B0604020202020204" pitchFamily="34" charset="0"/>
                        </a:rPr>
                        <a:t>коробка, шт</a:t>
                      </a:r>
                      <a:endParaRPr lang="ru-RU" sz="600" b="0"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a:solidFill>
                            <a:srgbClr val="FFFFFF"/>
                          </a:solidFill>
                          <a:effectLst/>
                          <a:latin typeface="Arial" panose="020B0604020202020204" pitchFamily="34" charset="0"/>
                          <a:cs typeface="Arial" panose="020B0604020202020204" pitchFamily="34" charset="0"/>
                        </a:rPr>
                        <a:t>вес нетто, кг</a:t>
                      </a:r>
                      <a:endParaRPr lang="ru-RU" sz="600" b="0"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dirty="0">
                          <a:solidFill>
                            <a:srgbClr val="FFFFFF"/>
                          </a:solidFill>
                          <a:effectLst/>
                          <a:latin typeface="Arial" panose="020B0604020202020204" pitchFamily="34" charset="0"/>
                          <a:cs typeface="Arial" panose="020B0604020202020204" pitchFamily="34" charset="0"/>
                        </a:rPr>
                        <a:t>Р-р, </a:t>
                      </a:r>
                      <a:r>
                        <a:rPr lang="ru-RU" sz="600" u="none" strike="noStrike" dirty="0" err="1">
                          <a:solidFill>
                            <a:srgbClr val="FFFFFF"/>
                          </a:solidFill>
                          <a:effectLst/>
                          <a:latin typeface="Arial" panose="020B0604020202020204" pitchFamily="34" charset="0"/>
                          <a:cs typeface="Arial" panose="020B0604020202020204" pitchFamily="34" charset="0"/>
                        </a:rPr>
                        <a:t>кор</a:t>
                      </a:r>
                      <a:r>
                        <a:rPr lang="ru-RU" sz="600" u="none" strike="noStrike" dirty="0">
                          <a:solidFill>
                            <a:srgbClr val="FFFFFF"/>
                          </a:solidFill>
                          <a:effectLst/>
                          <a:latin typeface="Arial" panose="020B0604020202020204" pitchFamily="34" charset="0"/>
                          <a:cs typeface="Arial" panose="020B0604020202020204" pitchFamily="34" charset="0"/>
                        </a:rPr>
                        <a:t>.</a:t>
                      </a:r>
                      <a:br>
                        <a:rPr lang="ru-RU" sz="600" u="none" strike="noStrike" dirty="0">
                          <a:solidFill>
                            <a:srgbClr val="FFFFFF"/>
                          </a:solidFill>
                          <a:effectLst/>
                          <a:latin typeface="Arial" panose="020B0604020202020204" pitchFamily="34" charset="0"/>
                          <a:cs typeface="Arial" panose="020B0604020202020204" pitchFamily="34" charset="0"/>
                        </a:rPr>
                      </a:br>
                      <a:r>
                        <a:rPr lang="ru-RU" sz="600" u="none" strike="noStrike" dirty="0" err="1">
                          <a:solidFill>
                            <a:srgbClr val="FFFFFF"/>
                          </a:solidFill>
                          <a:effectLst/>
                          <a:latin typeface="Arial" panose="020B0604020202020204" pitchFamily="34" charset="0"/>
                          <a:cs typeface="Arial" panose="020B0604020202020204" pitchFamily="34" charset="0"/>
                        </a:rPr>
                        <a:t>ДхШхВ</a:t>
                      </a:r>
                      <a:endParaRPr lang="ru-RU" sz="600" b="0"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a:solidFill>
                            <a:srgbClr val="FFFFFF"/>
                          </a:solidFill>
                          <a:effectLst/>
                          <a:latin typeface="Arial" panose="020B0604020202020204" pitchFamily="34" charset="0"/>
                          <a:cs typeface="Arial" panose="020B0604020202020204" pitchFamily="34" charset="0"/>
                        </a:rPr>
                        <a:t>вес брутто, кг</a:t>
                      </a:r>
                      <a:endParaRPr lang="ru-RU" sz="600" b="0"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dirty="0" err="1">
                          <a:solidFill>
                            <a:srgbClr val="FFFFFF"/>
                          </a:solidFill>
                          <a:effectLst/>
                          <a:latin typeface="Arial" panose="020B0604020202020204" pitchFamily="34" charset="0"/>
                          <a:cs typeface="Arial" panose="020B0604020202020204" pitchFamily="34" charset="0"/>
                        </a:rPr>
                        <a:t>палета</a:t>
                      </a:r>
                      <a:r>
                        <a:rPr lang="ru-RU" sz="600" u="none" strike="noStrike" dirty="0">
                          <a:solidFill>
                            <a:srgbClr val="FFFFFF"/>
                          </a:solidFill>
                          <a:effectLst/>
                          <a:latin typeface="Arial" panose="020B0604020202020204" pitchFamily="34" charset="0"/>
                          <a:cs typeface="Arial" panose="020B0604020202020204" pitchFamily="34" charset="0"/>
                        </a:rPr>
                        <a:t>, </a:t>
                      </a:r>
                      <a:r>
                        <a:rPr lang="ru-RU" sz="600" u="none" strike="noStrike" dirty="0" err="1">
                          <a:solidFill>
                            <a:srgbClr val="FFFFFF"/>
                          </a:solidFill>
                          <a:effectLst/>
                          <a:latin typeface="Arial" panose="020B0604020202020204" pitchFamily="34" charset="0"/>
                          <a:cs typeface="Arial" panose="020B0604020202020204" pitchFamily="34" charset="0"/>
                        </a:rPr>
                        <a:t>шт</a:t>
                      </a:r>
                      <a:endParaRPr lang="ru-RU" sz="600" b="0"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dirty="0">
                          <a:solidFill>
                            <a:srgbClr val="FFFFFF"/>
                          </a:solidFill>
                          <a:effectLst/>
                          <a:latin typeface="Arial" panose="020B0604020202020204" pitchFamily="34" charset="0"/>
                          <a:cs typeface="Arial" panose="020B0604020202020204" pitchFamily="34" charset="0"/>
                        </a:rPr>
                        <a:t>Р-р, пал., м</a:t>
                      </a:r>
                      <a:endParaRPr lang="ru-RU" sz="600" b="0"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ru-RU" sz="600" u="none" strike="noStrike" dirty="0">
                          <a:solidFill>
                            <a:srgbClr val="FFFFFF"/>
                          </a:solidFill>
                          <a:effectLst/>
                          <a:latin typeface="Arial" panose="020B0604020202020204" pitchFamily="34" charset="0"/>
                          <a:cs typeface="Arial" panose="020B0604020202020204" pitchFamily="34" charset="0"/>
                        </a:rPr>
                        <a:t>Вес, пал.</a:t>
                      </a:r>
                      <a:endParaRPr lang="ru-RU" sz="600" b="0"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val="2159438957"/>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желоб водосточный 125 мм, 3 п.м</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3,42</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17,10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3010х150х90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20,10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125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dirty="0">
                          <a:solidFill>
                            <a:schemeClr val="tx1"/>
                          </a:solidFill>
                          <a:effectLst/>
                          <a:latin typeface="Arial" panose="020B0604020202020204" pitchFamily="34" charset="0"/>
                          <a:cs typeface="Arial" panose="020B0604020202020204" pitchFamily="34" charset="0"/>
                        </a:rPr>
                        <a:t>3,09х1,20х0,79</a:t>
                      </a:r>
                      <a:endParaRPr lang="ru-RU" sz="600" b="0" i="0" u="none" strike="noStrike" dirty="0">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612,50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630700069"/>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кронштейн желоба усиленный</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0,33</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8,25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570х190х105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9,00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2000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0,8х1,2х1,20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750,00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3253514747"/>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кронштейн желоба короткий</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0,23</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6,90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595х165х85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7,50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2700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0,8х1,2х1,20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705,00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4021504786"/>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4</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соединитель желоба</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0,16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4,80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5,20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1080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217,20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3076909221"/>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внешний угол 90°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0,36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2,45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118,20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436721162"/>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6</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внутренний угол 90°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0,41</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2,05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2,70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127,20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668818529"/>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7</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внешний угол регулируемый 100-165°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0,36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8</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2,88</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3,42</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288</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153,12</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2512742217"/>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8</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внутренний угол регулируемый 100-165°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0,41</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8</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3,28</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3,74</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288</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164,64</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200415557"/>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9</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внешний угол 135°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0,36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2,40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116,40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989806040"/>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внутренний угол 135°</a:t>
                      </a:r>
                      <a:endParaRPr lang="ru-RU" sz="6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0,41</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2,05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2,60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123,60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366042503"/>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11</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воронка желоба</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0,26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12</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3,12</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3,70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432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163,20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353096435"/>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заглушка универсальная</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0,07</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1,40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360х175х65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1,80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3600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0,8х1,2х1,15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354,00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371467776"/>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13</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труба d 90 мм, 3 м.п.</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3,96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19,80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3010х170х270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22,10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75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3,09х1,20х0,79</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441,50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2852090407"/>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14</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труба d 90 мм, 1 м.п.</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1,31</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6,55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1010х170х270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7,30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55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1,09х0,83х0,81</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119,30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473664541"/>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колено 60°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0,24</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14</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3,36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4,10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504</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177,60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443767794"/>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16</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отвод трубы</a:t>
                      </a:r>
                      <a:endParaRPr lang="ru-RU" sz="6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0,24</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14</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3,36</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4,10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504</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177,60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982512513"/>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17</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хомут трубы</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0,09</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9,00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355х355х280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9,70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3600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0,8х1,2х1,85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379,20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2249683816"/>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18</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крепление хомута с дюбелем 100 мм</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0,03</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210х160х130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3,30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9600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346,80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3297136792"/>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19</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крепление хомута с дюбелем 140 мм</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0,04</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4,00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210х160х130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4,40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9600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452,40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3805085288"/>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крепление хомута с дюбелем 180 мм</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0,05</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210х160х130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5,80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9600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586,80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159084932"/>
                  </a:ext>
                </a:extLst>
              </a:tr>
              <a:tr h="205858">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21</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ТЕХНОНИКОЛЬ Металлическая водосточная система, крепление хомута с дюбелем 240 мм</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0,07</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100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7,00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360х175х65</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135187" marR="0" marT="0" marB="0" anchor="ctr">
                    <a:solidFill>
                      <a:schemeClr val="bg2">
                        <a:lumMod val="95000"/>
                      </a:schemeClr>
                    </a:solidFill>
                  </a:tcPr>
                </a:tc>
                <a:tc>
                  <a:txBody>
                    <a:bodyPr/>
                    <a:lstStyle/>
                    <a:p>
                      <a:pPr algn="l" fontAlgn="ctr"/>
                      <a:r>
                        <a:rPr lang="ru-RU" sz="600" u="none" strike="noStrike">
                          <a:solidFill>
                            <a:schemeClr val="tx1"/>
                          </a:solidFill>
                          <a:effectLst/>
                          <a:latin typeface="Arial" panose="020B0604020202020204" pitchFamily="34" charset="0"/>
                          <a:cs typeface="Arial" panose="020B0604020202020204" pitchFamily="34" charset="0"/>
                        </a:rPr>
                        <a:t>7,60</a:t>
                      </a:r>
                      <a:endParaRPr lang="ru-RU" sz="600" b="1" i="0" u="none" strike="noStrike">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9600</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45062" marT="0" marB="0" anchor="ctr">
                    <a:solidFill>
                      <a:schemeClr val="bg2">
                        <a:lumMod val="95000"/>
                      </a:schemeClr>
                    </a:solidFill>
                  </a:tcPr>
                </a:tc>
                <a:tc>
                  <a:txBody>
                    <a:bodyPr/>
                    <a:lstStyle/>
                    <a:p>
                      <a:pPr algn="r" fontAlgn="ctr"/>
                      <a:r>
                        <a:rPr lang="ru-RU" sz="600" u="none" strike="noStrike">
                          <a:solidFill>
                            <a:schemeClr val="tx1"/>
                          </a:solidFill>
                          <a:effectLst/>
                          <a:latin typeface="Arial" panose="020B0604020202020204" pitchFamily="34" charset="0"/>
                          <a:cs typeface="Arial" panose="020B0604020202020204" pitchFamily="34" charset="0"/>
                        </a:rPr>
                        <a:t>0,8х1,2х1,2</a:t>
                      </a:r>
                      <a:endParaRPr lang="ru-RU" sz="600" b="0" i="0" u="none" strike="noStrike">
                        <a:solidFill>
                          <a:schemeClr val="tx1"/>
                        </a:solidFill>
                        <a:effectLst/>
                        <a:latin typeface="Arial" panose="020B0604020202020204" pitchFamily="34" charset="0"/>
                        <a:cs typeface="Arial" panose="020B0604020202020204" pitchFamily="34" charset="0"/>
                      </a:endParaRPr>
                    </a:p>
                  </a:txBody>
                  <a:tcPr marL="0" marR="90125" marT="0" marB="0" anchor="ctr">
                    <a:solidFill>
                      <a:schemeClr val="bg2">
                        <a:lumMod val="95000"/>
                      </a:schemeClr>
                    </a:solidFill>
                  </a:tcPr>
                </a:tc>
                <a:tc>
                  <a:txBody>
                    <a:bodyPr/>
                    <a:lstStyle/>
                    <a:p>
                      <a:pPr algn="l" fontAlgn="ctr"/>
                      <a:r>
                        <a:rPr lang="ru-RU" sz="600" u="none" strike="noStrike" dirty="0">
                          <a:solidFill>
                            <a:schemeClr val="tx1"/>
                          </a:solidFill>
                          <a:effectLst/>
                          <a:latin typeface="Arial" panose="020B0604020202020204" pitchFamily="34" charset="0"/>
                          <a:cs typeface="Arial" panose="020B0604020202020204" pitchFamily="34" charset="0"/>
                        </a:rPr>
                        <a:t>759,60</a:t>
                      </a:r>
                      <a:endParaRPr lang="ru-RU" sz="600" b="1" i="0" u="none" strike="noStrike" dirty="0">
                        <a:solidFill>
                          <a:schemeClr val="tx1"/>
                        </a:solidFill>
                        <a:effectLst/>
                        <a:latin typeface="Arial" panose="020B0604020202020204" pitchFamily="34" charset="0"/>
                        <a:cs typeface="Arial" panose="020B0604020202020204" pitchFamily="34" charset="0"/>
                      </a:endParaRPr>
                    </a:p>
                  </a:txBody>
                  <a:tcPr marL="225312" marR="0" marT="0" marB="0" anchor="ctr">
                    <a:solidFill>
                      <a:schemeClr val="bg2">
                        <a:lumMod val="95000"/>
                      </a:schemeClr>
                    </a:solidFill>
                  </a:tcPr>
                </a:tc>
                <a:extLst>
                  <a:ext uri="{0D108BD9-81ED-4DB2-BD59-A6C34878D82A}">
                    <a16:rowId xmlns:a16="http://schemas.microsoft.com/office/drawing/2014/main" val="1682561681"/>
                  </a:ext>
                </a:extLst>
              </a:tr>
            </a:tbl>
          </a:graphicData>
        </a:graphic>
      </p:graphicFrame>
    </p:spTree>
    <p:extLst>
      <p:ext uri="{BB962C8B-B14F-4D97-AF65-F5344CB8AC3E}">
        <p14:creationId xmlns:p14="http://schemas.microsoft.com/office/powerpoint/2010/main" val="787398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846162"/>
            <a:ext cx="9144000" cy="6011838"/>
          </a:xfrm>
          <a:prstGeom prst="rect">
            <a:avLst/>
          </a:prstGeom>
          <a:solidFill>
            <a:srgbClr val="850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9" name="Text Placeholder 8"/>
          <p:cNvSpPr>
            <a:spLocks noGrp="1"/>
          </p:cNvSpPr>
          <p:nvPr>
            <p:ph type="body" idx="1"/>
          </p:nvPr>
        </p:nvSpPr>
        <p:spPr/>
        <p:txBody>
          <a:bodyPr/>
          <a:lstStyle/>
          <a:p>
            <a:r>
              <a:rPr lang="ru-RU" dirty="0"/>
              <a:t>МОНТАЖ: РЕКОМЕНДАЦИИ</a:t>
            </a:r>
          </a:p>
        </p:txBody>
      </p:sp>
      <p:sp>
        <p:nvSpPr>
          <p:cNvPr id="4" name="Date Placeholder 3"/>
          <p:cNvSpPr>
            <a:spLocks noGrp="1"/>
          </p:cNvSpPr>
          <p:nvPr>
            <p:ph type="dt" sz="half" idx="10"/>
          </p:nvPr>
        </p:nvSpPr>
        <p:spPr/>
        <p:txBody>
          <a:bodyPr/>
          <a:lstStyle/>
          <a:p>
            <a:fld id="{34C25A33-515C-3143-A92A-5B5073F02483}" type="datetime3">
              <a:rPr lang="ru-RU" smtClean="0"/>
              <a:t>02/12/19</a:t>
            </a:fld>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823" y="313057"/>
            <a:ext cx="1393553" cy="236218"/>
          </a:xfrm>
          <a:prstGeom prst="rect">
            <a:avLst/>
          </a:prstGeom>
        </p:spPr>
      </p:pic>
    </p:spTree>
    <p:extLst>
      <p:ext uri="{BB962C8B-B14F-4D97-AF65-F5344CB8AC3E}">
        <p14:creationId xmlns:p14="http://schemas.microsoft.com/office/powerpoint/2010/main" val="2383332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ПРЕИМУЩЕСТВА СИСТЕМЫ</a:t>
            </a:r>
            <a:endParaRPr lang="en-US" dirty="0"/>
          </a:p>
        </p:txBody>
      </p:sp>
      <p:sp>
        <p:nvSpPr>
          <p:cNvPr id="4" name="Date Placeholder 3"/>
          <p:cNvSpPr>
            <a:spLocks noGrp="1"/>
          </p:cNvSpPr>
          <p:nvPr>
            <p:ph type="dt" sz="half" idx="10"/>
          </p:nvPr>
        </p:nvSpPr>
        <p:spPr/>
        <p:txBody>
          <a:bodyPr/>
          <a:lstStyle/>
          <a:p>
            <a:fld id="{34C25A33-515C-3143-A92A-5B5073F02483}" type="datetime3">
              <a:rPr lang="ru-RU" smtClean="0"/>
              <a:t>02/12/19</a:t>
            </a:fld>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4</a:t>
            </a:fld>
            <a:endParaRPr lang="en-US" dirty="0"/>
          </a:p>
        </p:txBody>
      </p:sp>
      <p:sp>
        <p:nvSpPr>
          <p:cNvPr id="9" name="Content Placeholder 8"/>
          <p:cNvSpPr>
            <a:spLocks noGrp="1"/>
          </p:cNvSpPr>
          <p:nvPr>
            <p:ph sz="half" idx="13"/>
          </p:nvPr>
        </p:nvSpPr>
        <p:spPr/>
        <p:txBody>
          <a:bodyPr/>
          <a:lstStyle/>
          <a:p>
            <a:r>
              <a:rPr lang="ru-RU" dirty="0"/>
              <a:t>Металлическая водосточная система ТЕХНОНИКОЛЬ - это оптимальная система для малоэтажного коттеджного </a:t>
            </a:r>
            <a:r>
              <a:rPr lang="ru-RU"/>
              <a:t>сроительства. </a:t>
            </a:r>
            <a:r>
              <a:rPr lang="ru-RU" dirty="0"/>
              <a:t>Водосток выполнен из стали толщиной 0,5 мм с двухсторонним полиуретановым покрытием.</a:t>
            </a:r>
            <a:endParaRPr lang="en-US" dirty="0"/>
          </a:p>
        </p:txBody>
      </p:sp>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 y="2073275"/>
            <a:ext cx="1304925" cy="1657350"/>
          </a:xfrm>
          <a:prstGeom prst="rect">
            <a:avLst/>
          </a:prstGeom>
        </p:spPr>
      </p:pic>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062" y="2118755"/>
            <a:ext cx="1181100" cy="1371600"/>
          </a:xfrm>
          <a:prstGeom prst="rect">
            <a:avLst/>
          </a:prstGeom>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624" y="2048905"/>
            <a:ext cx="1162050" cy="1524000"/>
          </a:xfrm>
          <a:prstGeom prst="rect">
            <a:avLst/>
          </a:prstGeom>
        </p:spPr>
      </p:pic>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225" y="2108941"/>
            <a:ext cx="1171575" cy="1762125"/>
          </a:xfrm>
          <a:prstGeom prst="rect">
            <a:avLst/>
          </a:prstGeom>
        </p:spPr>
      </p:pic>
      <p:pic>
        <p:nvPicPr>
          <p:cNvPr id="18" name="Рисунок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6110" y="2167750"/>
            <a:ext cx="998612" cy="1310679"/>
          </a:xfrm>
          <a:prstGeom prst="rect">
            <a:avLst/>
          </a:prstGeom>
        </p:spPr>
      </p:pic>
      <p:sp>
        <p:nvSpPr>
          <p:cNvPr id="19" name="Прямоугольник 18"/>
          <p:cNvSpPr/>
          <p:nvPr/>
        </p:nvSpPr>
        <p:spPr>
          <a:xfrm>
            <a:off x="442912" y="3871066"/>
            <a:ext cx="1874378" cy="2031325"/>
          </a:xfrm>
          <a:prstGeom prst="rect">
            <a:avLst/>
          </a:prstGeom>
        </p:spPr>
        <p:txBody>
          <a:bodyPr wrap="square">
            <a:spAutoFit/>
          </a:bodyPr>
          <a:lstStyle/>
          <a:p>
            <a:pPr lvl="0" defTabSz="914400">
              <a:defRPr/>
            </a:pPr>
            <a:r>
              <a:rPr lang="ru-RU" sz="1050" dirty="0">
                <a:latin typeface="Arial" panose="020B0604020202020204" pitchFamily="34" charset="0"/>
                <a:cs typeface="Arial" panose="020B0604020202020204" pitchFamily="34" charset="0"/>
              </a:rPr>
              <a:t>Оригинальная конструкция и Конструктивная проработка элементов позволила обеспечить отличную герметичность элементов желоба,  сопряжение элементов трубы, а так же минимизировать возможность повреждения  покрытия во время монтажа</a:t>
            </a:r>
          </a:p>
        </p:txBody>
      </p:sp>
      <p:sp>
        <p:nvSpPr>
          <p:cNvPr id="20" name="Прямоугольник 19"/>
          <p:cNvSpPr/>
          <p:nvPr/>
        </p:nvSpPr>
        <p:spPr>
          <a:xfrm>
            <a:off x="4136731" y="3835716"/>
            <a:ext cx="1677487" cy="2516073"/>
          </a:xfrm>
          <a:prstGeom prst="rect">
            <a:avLst/>
          </a:prstGeom>
        </p:spPr>
        <p:txBody>
          <a:bodyPr wrap="square">
            <a:spAutoFit/>
          </a:bodyPr>
          <a:lstStyle/>
          <a:p>
            <a:pPr defTabSz="914400"/>
            <a:r>
              <a:rPr lang="ru-RU" sz="1050" dirty="0">
                <a:latin typeface="Arial" panose="020B0604020202020204" pitchFamily="34" charset="0"/>
                <a:cs typeface="Arial" panose="020B0604020202020204" pitchFamily="34" charset="0"/>
              </a:rPr>
              <a:t>Округлая форма внешнего угла; соединитель с возможностью установки кронштейнов без дополнительных «выступов»; воронка, точно повторяющая форму желоба. Все это выгодно отличает систему, придает эстетичный внешний вид, сохраняя при этом максимальную функциональность</a:t>
            </a:r>
          </a:p>
        </p:txBody>
      </p:sp>
      <p:sp>
        <p:nvSpPr>
          <p:cNvPr id="21" name="Прямоугольник 20"/>
          <p:cNvSpPr/>
          <p:nvPr/>
        </p:nvSpPr>
        <p:spPr>
          <a:xfrm>
            <a:off x="2392151" y="3859554"/>
            <a:ext cx="1642979" cy="2516073"/>
          </a:xfrm>
          <a:prstGeom prst="rect">
            <a:avLst/>
          </a:prstGeom>
        </p:spPr>
        <p:txBody>
          <a:bodyPr wrap="square">
            <a:spAutoFit/>
          </a:bodyPr>
          <a:lstStyle/>
          <a:p>
            <a:r>
              <a:rPr lang="ru-RU" sz="1050" dirty="0">
                <a:latin typeface="Arial" panose="020B0604020202020204" pitchFamily="34" charset="0"/>
                <a:cs typeface="Arial" panose="020B0604020202020204" pitchFamily="34" charset="0"/>
              </a:rPr>
              <a:t>Установка  водостока не требует специальных навыков и знаний. Желоб с углом соединяются напрямую, на один соединитель требуется один кронштейн, идеальная стыковка элементов. Меньше кронштейнов и соединителей на комплект, чем у других металлических систем на рынке.</a:t>
            </a:r>
          </a:p>
        </p:txBody>
      </p:sp>
      <p:sp>
        <p:nvSpPr>
          <p:cNvPr id="22" name="Прямоугольник 21"/>
          <p:cNvSpPr/>
          <p:nvPr/>
        </p:nvSpPr>
        <p:spPr>
          <a:xfrm>
            <a:off x="5845969" y="3835716"/>
            <a:ext cx="1621631" cy="1869743"/>
          </a:xfrm>
          <a:prstGeom prst="rect">
            <a:avLst/>
          </a:prstGeom>
        </p:spPr>
        <p:txBody>
          <a:bodyPr wrap="square">
            <a:spAutoFit/>
          </a:bodyPr>
          <a:lstStyle/>
          <a:p>
            <a:r>
              <a:rPr lang="ru-RU" sz="1050" dirty="0">
                <a:latin typeface="Arial" panose="020B0604020202020204" pitchFamily="34" charset="0"/>
                <a:cs typeface="Arial" panose="020B0604020202020204" pitchFamily="34" charset="0"/>
              </a:rPr>
              <a:t>Индивидуальная упаковка каждого желоба и трубы  в плотный полиэтиленовый рукав. Защищает от повреждений при хранении, транспортировке, а так же от воздействия внешних факторов</a:t>
            </a:r>
          </a:p>
        </p:txBody>
      </p:sp>
      <p:sp>
        <p:nvSpPr>
          <p:cNvPr id="23" name="Прямоугольник 22"/>
          <p:cNvSpPr/>
          <p:nvPr/>
        </p:nvSpPr>
        <p:spPr>
          <a:xfrm>
            <a:off x="7499351" y="3782917"/>
            <a:ext cx="1482724" cy="1869743"/>
          </a:xfrm>
          <a:prstGeom prst="rect">
            <a:avLst/>
          </a:prstGeom>
        </p:spPr>
        <p:txBody>
          <a:bodyPr wrap="square">
            <a:spAutoFit/>
          </a:bodyPr>
          <a:lstStyle/>
          <a:p>
            <a:pPr lvl="0" defTabSz="914400">
              <a:defRPr/>
            </a:pPr>
            <a:r>
              <a:rPr lang="ru-RU" sz="1050" dirty="0">
                <a:latin typeface="Arial" panose="020B0604020202020204" pitchFamily="34" charset="0"/>
                <a:cs typeface="Arial" panose="020B0604020202020204" pitchFamily="34" charset="0"/>
              </a:rPr>
              <a:t>Все элементы системы сделаны из стали с промышленным покрытием, обеспечивающим стойкость к сквозной коррозии, соответствующей европейским стандартам</a:t>
            </a:r>
          </a:p>
        </p:txBody>
      </p:sp>
    </p:spTree>
    <p:extLst>
      <p:ext uri="{BB962C8B-B14F-4D97-AF65-F5344CB8AC3E}">
        <p14:creationId xmlns:p14="http://schemas.microsoft.com/office/powerpoint/2010/main" val="2231360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40</a:t>
            </a:fld>
            <a:endParaRPr lang="en-US" dirty="0"/>
          </a:p>
        </p:txBody>
      </p:sp>
      <p:sp>
        <p:nvSpPr>
          <p:cNvPr id="15" name="Title 14"/>
          <p:cNvSpPr>
            <a:spLocks noGrp="1"/>
          </p:cNvSpPr>
          <p:nvPr>
            <p:ph type="title"/>
          </p:nvPr>
        </p:nvSpPr>
        <p:spPr/>
        <p:txBody>
          <a:bodyPr/>
          <a:lstStyle/>
          <a:p>
            <a:r>
              <a:rPr lang="ru-RU" dirty="0"/>
              <a:t>МОНТАЖ: РЕКОМЕНДАЦИИ</a:t>
            </a:r>
            <a:endParaRPr lang="en-US" dirty="0"/>
          </a:p>
        </p:txBody>
      </p:sp>
      <p:sp>
        <p:nvSpPr>
          <p:cNvPr id="2" name="Прямоугольник 1"/>
          <p:cNvSpPr/>
          <p:nvPr/>
        </p:nvSpPr>
        <p:spPr>
          <a:xfrm>
            <a:off x="539750" y="1266899"/>
            <a:ext cx="7812088" cy="4154984"/>
          </a:xfrm>
          <a:prstGeom prst="rect">
            <a:avLst/>
          </a:prstGeom>
        </p:spPr>
        <p:txBody>
          <a:bodyPr wrap="square">
            <a:spAutoFit/>
          </a:bodyPr>
          <a:lstStyle/>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Элементы системы ТН МВС следует хранить в оригинальных упаковках до момента начала монтажа.</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Желоба следует монтировать с рекомендуемым уклоном 3 мм на 1 </a:t>
            </a:r>
            <a:r>
              <a:rPr lang="ru-RU" sz="1200" dirty="0" err="1">
                <a:latin typeface="Arial" panose="020B0604020202020204" pitchFamily="34" charset="0"/>
                <a:cs typeface="Arial" panose="020B0604020202020204" pitchFamily="34" charset="0"/>
              </a:rPr>
              <a:t>п.м</a:t>
            </a:r>
            <a:r>
              <a:rPr lang="ru-RU" sz="1200" dirty="0">
                <a:latin typeface="Arial" panose="020B0604020202020204" pitchFamily="34" charset="0"/>
                <a:cs typeface="Arial" panose="020B0604020202020204" pitchFamily="34" charset="0"/>
              </a:rPr>
              <a:t>  желоба.</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Желоб должен выходить за скат крыши. Вертикальная проекция нижней кромки кровельного покрытия должна находиться в средней трети желоба. </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Одновременно желоб не должна пересекать плоскость, являющаяся продолжением поверхности кровли, во избежание повреждений, вызванных сходом снега с кровли</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Рекомендуемый шаг установки кронштейнов не более 60 см </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Кронштейны необходимо монтировать не далее 15 см от воронок, соединителей и углов</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Перед монтажом системы ТН МВС следует смазать уплотнители соединителей желобов и углов силиконовой смазкой для обеспечения подвижности желоба во время изменений температуры</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Желоба системы ТН МВС можно монтировать после укладки кровельного покрытия. Таким образом избегается риск повреждения водосточной системы во время выполнения кровельных работ.</a:t>
            </a:r>
          </a:p>
          <a:p>
            <a:pPr marL="228600" indent="-228600" eaLnBrk="0" hangingPunct="0">
              <a:buFont typeface="+mj-lt"/>
              <a:buAutoNum type="arabicPeriod"/>
            </a:pPr>
            <a:endParaRPr lang="ru-RU" sz="1200" dirty="0">
              <a:latin typeface="Arial" panose="020B0604020202020204" pitchFamily="34" charset="0"/>
              <a:cs typeface="Arial" panose="020B0604020202020204" pitchFamily="34" charset="0"/>
            </a:endParaRPr>
          </a:p>
          <a:p>
            <a:pPr marL="228600" indent="-228600" eaLnBrk="0" hangingPunct="0">
              <a:buFont typeface="+mj-lt"/>
              <a:buAutoNum type="arabicPeriod"/>
            </a:pPr>
            <a:r>
              <a:rPr lang="ru-RU" sz="1200" dirty="0">
                <a:latin typeface="Arial" panose="020B0604020202020204" pitchFamily="34" charset="0"/>
                <a:cs typeface="Arial" panose="020B0604020202020204" pitchFamily="34" charset="0"/>
              </a:rPr>
              <a:t>Во избежание повреждения водосточной системы лавинообразным сходом  снега, необходимо устанавливать систему снегозадержания</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823" y="313057"/>
            <a:ext cx="1393553" cy="236218"/>
          </a:xfrm>
          <a:prstGeom prst="rect">
            <a:avLst/>
          </a:prstGeom>
        </p:spPr>
      </p:pic>
    </p:spTree>
    <p:extLst>
      <p:ext uri="{BB962C8B-B14F-4D97-AF65-F5344CB8AC3E}">
        <p14:creationId xmlns:p14="http://schemas.microsoft.com/office/powerpoint/2010/main" val="2292844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2" name="Текст 11"/>
          <p:cNvSpPr>
            <a:spLocks noGrp="1"/>
          </p:cNvSpPr>
          <p:nvPr>
            <p:ph sz="half" idx="2"/>
          </p:nvPr>
        </p:nvSpPr>
        <p:spPr/>
        <p:txBody>
          <a:bodyPr/>
          <a:lstStyle/>
          <a:p>
            <a:r>
              <a:rPr lang="ru-RU" dirty="0">
                <a:latin typeface="Arial" panose="020B0604020202020204" pitchFamily="34" charset="0"/>
                <a:cs typeface="Arial" panose="020B0604020202020204" pitchFamily="34" charset="0"/>
              </a:rPr>
              <a:t>ДЕМО-СТЕНД</a:t>
            </a:r>
          </a:p>
          <a:p>
            <a:r>
              <a:rPr lang="ru-RU" sz="1100" b="0" dirty="0">
                <a:latin typeface="Arial" panose="020B0604020202020204" pitchFamily="34" charset="0"/>
                <a:cs typeface="Arial" panose="020B0604020202020204" pitchFamily="34" charset="0"/>
              </a:rPr>
              <a:t>676 х 763 мм</a:t>
            </a:r>
          </a:p>
          <a:p>
            <a:endParaRPr lang="ru-RU" dirty="0">
              <a:latin typeface="Arial" panose="020B0604020202020204" pitchFamily="34" charset="0"/>
              <a:cs typeface="Arial" panose="020B0604020202020204" pitchFamily="34" charset="0"/>
            </a:endParaRPr>
          </a:p>
          <a:p>
            <a:endParaRPr lang="ru-RU"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41</a:t>
            </a:fld>
            <a:endParaRPr lang="en-US" dirty="0"/>
          </a:p>
        </p:txBody>
      </p:sp>
      <p:sp>
        <p:nvSpPr>
          <p:cNvPr id="7" name="Текст 6"/>
          <p:cNvSpPr>
            <a:spLocks noGrp="1"/>
          </p:cNvSpPr>
          <p:nvPr>
            <p:ph type="body" idx="13"/>
          </p:nvPr>
        </p:nvSpPr>
        <p:spPr/>
        <p:txBody>
          <a:bodyPr>
            <a:noAutofit/>
          </a:bodyPr>
          <a:lstStyle/>
          <a:p>
            <a:r>
              <a:rPr lang="ru-RU" dirty="0">
                <a:latin typeface="Arial" panose="020B0604020202020204" pitchFamily="34" charset="0"/>
                <a:cs typeface="Arial" panose="020B0604020202020204" pitchFamily="34" charset="0"/>
              </a:rPr>
              <a:t>Листовка А4</a:t>
            </a:r>
            <a:endParaRPr lang="ru-RU" sz="1100" dirty="0">
              <a:latin typeface="Arial" panose="020B0604020202020204" pitchFamily="34" charset="0"/>
              <a:cs typeface="Arial" panose="020B0604020202020204" pitchFamily="34" charset="0"/>
            </a:endParaRPr>
          </a:p>
          <a:p>
            <a:r>
              <a:rPr lang="ru-RU" sz="1100" b="0" cap="none" dirty="0">
                <a:latin typeface="Arial" panose="020B0604020202020204" pitchFamily="34" charset="0"/>
                <a:cs typeface="Arial" panose="020B0604020202020204" pitchFamily="34" charset="0"/>
              </a:rPr>
              <a:t>«О системе / инструкция по монтажу»</a:t>
            </a:r>
          </a:p>
          <a:p>
            <a:endParaRPr lang="ru-RU" dirty="0"/>
          </a:p>
        </p:txBody>
      </p:sp>
      <p:sp>
        <p:nvSpPr>
          <p:cNvPr id="15" name="Title 14"/>
          <p:cNvSpPr>
            <a:spLocks noGrp="1"/>
          </p:cNvSpPr>
          <p:nvPr>
            <p:ph type="title"/>
          </p:nvPr>
        </p:nvSpPr>
        <p:spPr/>
        <p:txBody>
          <a:bodyPr>
            <a:noAutofit/>
          </a:bodyPr>
          <a:lstStyle/>
          <a:p>
            <a:r>
              <a:rPr lang="ru-RU" dirty="0"/>
              <a:t>РЕКЛАМНЫЕ МАТЕРИАЛЫ</a:t>
            </a:r>
            <a:br>
              <a:rPr lang="ru-RU" dirty="0"/>
            </a:br>
            <a:endParaRPr lang="ru-RU" dirty="0"/>
          </a:p>
        </p:txBody>
      </p:sp>
      <p:pic>
        <p:nvPicPr>
          <p:cNvPr id="4" name="Рисунок 3"/>
          <p:cNvPicPr>
            <a:picLocks noChangeAspect="1"/>
          </p:cNvPicPr>
          <p:nvPr/>
        </p:nvPicPr>
        <p:blipFill>
          <a:blip r:embed="rId2"/>
          <a:stretch>
            <a:fillRect/>
          </a:stretch>
        </p:blipFill>
        <p:spPr>
          <a:xfrm>
            <a:off x="712787" y="2554287"/>
            <a:ext cx="3209989" cy="3617394"/>
          </a:xfrm>
          <a:prstGeom prst="rect">
            <a:avLst/>
          </a:prstGeom>
          <a:ln>
            <a:solidFill>
              <a:schemeClr val="tx2">
                <a:lumMod val="75000"/>
              </a:schemeClr>
            </a:solidFill>
          </a:ln>
          <a:effectLst>
            <a:outerShdw blurRad="50800" dist="38100" dir="2700000" algn="tl" rotWithShape="0">
              <a:prstClr val="black">
                <a:alpha val="40000"/>
              </a:prstClr>
            </a:outerShdw>
          </a:effectLst>
        </p:spPr>
      </p:pic>
      <p:pic>
        <p:nvPicPr>
          <p:cNvPr id="3" name="Рисунок 2"/>
          <p:cNvPicPr>
            <a:picLocks noChangeAspect="1"/>
          </p:cNvPicPr>
          <p:nvPr/>
        </p:nvPicPr>
        <p:blipFill>
          <a:blip r:embed="rId3"/>
          <a:stretch>
            <a:fillRect/>
          </a:stretch>
        </p:blipFill>
        <p:spPr>
          <a:xfrm>
            <a:off x="6491150" y="3464968"/>
            <a:ext cx="1861480" cy="2606072"/>
          </a:xfrm>
          <a:prstGeom prst="rect">
            <a:avLst/>
          </a:prstGeom>
          <a:ln>
            <a:solidFill>
              <a:schemeClr val="bg1">
                <a:lumMod val="60000"/>
                <a:lumOff val="40000"/>
              </a:schemeClr>
            </a:solidFill>
          </a:ln>
          <a:effectLst>
            <a:outerShdw blurRad="50800" dist="38100" dir="2700000" algn="tl" rotWithShape="0">
              <a:prstClr val="black">
                <a:alpha val="40000"/>
              </a:prstClr>
            </a:outerShdw>
          </a:effectLst>
        </p:spPr>
      </p:pic>
      <p:pic>
        <p:nvPicPr>
          <p:cNvPr id="13" name="Рисунок 12"/>
          <p:cNvPicPr>
            <a:picLocks noChangeAspect="1"/>
          </p:cNvPicPr>
          <p:nvPr/>
        </p:nvPicPr>
        <p:blipFill>
          <a:blip r:embed="rId4"/>
          <a:stretch>
            <a:fillRect/>
          </a:stretch>
        </p:blipFill>
        <p:spPr>
          <a:xfrm>
            <a:off x="4979511" y="2759640"/>
            <a:ext cx="2090867" cy="2927927"/>
          </a:xfrm>
          <a:prstGeom prst="rect">
            <a:avLst/>
          </a:prstGeom>
          <a:ln>
            <a:solidFill>
              <a:schemeClr val="bg1">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1416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259307" y="1050879"/>
            <a:ext cx="8884693" cy="4978446"/>
          </a:xfrm>
          <a:prstGeom prst="rect">
            <a:avLst/>
          </a:prstGeom>
          <a:solidFill>
            <a:srgbClr val="85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p:txBody>
          <a:bodyPr/>
          <a:lstStyle/>
          <a:p>
            <a:r>
              <a:rPr lang="ru-RU" dirty="0"/>
              <a:t>Спасибо за внимание!</a:t>
            </a:r>
            <a:endParaRPr lang="en-US" dirty="0"/>
          </a:p>
        </p:txBody>
      </p:sp>
      <p:sp>
        <p:nvSpPr>
          <p:cNvPr id="5" name="Subtitle 4"/>
          <p:cNvSpPr>
            <a:spLocks noGrp="1"/>
          </p:cNvSpPr>
          <p:nvPr>
            <p:ph type="subTitle" idx="1"/>
          </p:nvPr>
        </p:nvSpPr>
        <p:spPr>
          <a:xfrm>
            <a:off x="539749" y="3757612"/>
            <a:ext cx="7108825" cy="1801813"/>
          </a:xfrm>
        </p:spPr>
        <p:txBody>
          <a:bodyPr/>
          <a:lstStyle/>
          <a:p>
            <a:r>
              <a:rPr lang="ru-RU"/>
              <a:t>Подробнее о продукте на сайте </a:t>
            </a:r>
            <a:r>
              <a:rPr lang="en-US"/>
              <a:t>www.tn.ru</a:t>
            </a:r>
          </a:p>
          <a:p>
            <a:endParaRPr lang="en-US" dirty="0"/>
          </a:p>
        </p:txBody>
      </p:sp>
    </p:spTree>
    <p:extLst>
      <p:ext uri="{BB962C8B-B14F-4D97-AF65-F5344CB8AC3E}">
        <p14:creationId xmlns:p14="http://schemas.microsoft.com/office/powerpoint/2010/main" val="88035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Прямоугольник 69"/>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Объект 1"/>
          <p:cNvSpPr>
            <a:spLocks noGrp="1"/>
          </p:cNvSpPr>
          <p:nvPr>
            <p:ph sz="half" idx="2"/>
          </p:nvPr>
        </p:nvSpPr>
        <p:spPr/>
        <p:txBody>
          <a:bodyPr/>
          <a:lstStyle/>
          <a:p>
            <a:endParaRPr lang="ru-RU"/>
          </a:p>
        </p:txBody>
      </p:sp>
      <p:sp>
        <p:nvSpPr>
          <p:cNvPr id="15" name="Title 14"/>
          <p:cNvSpPr>
            <a:spLocks noGrp="1"/>
          </p:cNvSpPr>
          <p:nvPr>
            <p:ph type="title"/>
          </p:nvPr>
        </p:nvSpPr>
        <p:spPr/>
        <p:txBody>
          <a:bodyPr/>
          <a:lstStyle/>
          <a:p>
            <a:r>
              <a:rPr lang="ru-RU" dirty="0"/>
              <a:t>Схема водосточной системы</a:t>
            </a:r>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5</a:t>
            </a:fld>
            <a:endParaRPr lang="en-US" dirty="0"/>
          </a:p>
        </p:txBody>
      </p:sp>
      <p:sp>
        <p:nvSpPr>
          <p:cNvPr id="11" name="Объект 10"/>
          <p:cNvSpPr>
            <a:spLocks noGrp="1"/>
          </p:cNvSpPr>
          <p:nvPr>
            <p:ph sz="half" idx="13"/>
          </p:nvPr>
        </p:nvSpPr>
        <p:spPr/>
        <p:txBody>
          <a:bodyPr/>
          <a:lstStyle/>
          <a:p>
            <a:endParaRPr lang="ru-RU"/>
          </a:p>
        </p:txBody>
      </p:sp>
      <p:sp>
        <p:nvSpPr>
          <p:cNvPr id="3" name="Прямоугольник 2"/>
          <p:cNvSpPr/>
          <p:nvPr/>
        </p:nvSpPr>
        <p:spPr>
          <a:xfrm>
            <a:off x="418252" y="1153043"/>
            <a:ext cx="3338543" cy="3600986"/>
          </a:xfrm>
          <a:prstGeom prst="rect">
            <a:avLst/>
          </a:prstGeom>
        </p:spPr>
        <p:txBody>
          <a:bodyPr wrap="none">
            <a:spAutoFit/>
          </a:bodyPr>
          <a:lstStyle/>
          <a:p>
            <a:pPr marL="228600" indent="-228600">
              <a:buFont typeface="+mj-lt"/>
              <a:buAutoNum type="arabicPeriod"/>
            </a:pPr>
            <a:r>
              <a:rPr lang="ru-RU" sz="1200" dirty="0">
                <a:latin typeface="Arial" panose="020B0604020202020204" pitchFamily="34" charset="0"/>
                <a:cs typeface="Arial" panose="020B0604020202020204" pitchFamily="34" charset="0"/>
              </a:rPr>
              <a:t>Желоб водосточный 125 мм, 3 м п.</a:t>
            </a:r>
          </a:p>
          <a:p>
            <a:pPr marL="228600" indent="-228600">
              <a:buFont typeface="+mj-lt"/>
              <a:buAutoNum type="arabicPeriod"/>
            </a:pPr>
            <a:r>
              <a:rPr lang="ru-RU" sz="1200" dirty="0">
                <a:latin typeface="Arial" panose="020B0604020202020204" pitchFamily="34" charset="0"/>
                <a:cs typeface="Arial" panose="020B0604020202020204" pitchFamily="34" charset="0"/>
              </a:rPr>
              <a:t>Кронштейн желоба усиленный</a:t>
            </a:r>
          </a:p>
          <a:p>
            <a:pPr marL="228600" indent="-228600">
              <a:buFont typeface="+mj-lt"/>
              <a:buAutoNum type="arabicPeriod"/>
            </a:pPr>
            <a:r>
              <a:rPr lang="ru-RU" sz="1200" dirty="0">
                <a:latin typeface="Arial" panose="020B0604020202020204" pitchFamily="34" charset="0"/>
                <a:cs typeface="Arial" panose="020B0604020202020204" pitchFamily="34" charset="0"/>
              </a:rPr>
              <a:t>Кронштейн желоба короткий</a:t>
            </a:r>
          </a:p>
          <a:p>
            <a:pPr marL="228600" indent="-228600">
              <a:buFont typeface="+mj-lt"/>
              <a:buAutoNum type="arabicPeriod"/>
            </a:pPr>
            <a:r>
              <a:rPr lang="ru-RU" sz="1200" dirty="0">
                <a:latin typeface="Arial" panose="020B0604020202020204" pitchFamily="34" charset="0"/>
                <a:cs typeface="Arial" panose="020B0604020202020204" pitchFamily="34" charset="0"/>
              </a:rPr>
              <a:t>Соединитель желоба</a:t>
            </a:r>
          </a:p>
          <a:p>
            <a:pPr marL="228600" indent="-228600">
              <a:buFont typeface="+mj-lt"/>
              <a:buAutoNum type="arabicPeriod"/>
            </a:pPr>
            <a:r>
              <a:rPr lang="ru-RU" sz="1200" dirty="0">
                <a:latin typeface="Arial" panose="020B0604020202020204" pitchFamily="34" charset="0"/>
                <a:cs typeface="Arial" panose="020B0604020202020204" pitchFamily="34" charset="0"/>
              </a:rPr>
              <a:t>Внешний угол 90°</a:t>
            </a:r>
          </a:p>
          <a:p>
            <a:pPr marL="228600" indent="-228600">
              <a:buFont typeface="+mj-lt"/>
              <a:buAutoNum type="arabicPeriod"/>
            </a:pPr>
            <a:r>
              <a:rPr lang="ru-RU" sz="1200" dirty="0">
                <a:latin typeface="Arial" panose="020B0604020202020204" pitchFamily="34" charset="0"/>
                <a:cs typeface="Arial" panose="020B0604020202020204" pitchFamily="34" charset="0"/>
              </a:rPr>
              <a:t>Внутренний угол 90°</a:t>
            </a:r>
          </a:p>
          <a:p>
            <a:pPr marL="228600" indent="-228600">
              <a:buFont typeface="+mj-lt"/>
              <a:buAutoNum type="arabicPeriod"/>
            </a:pPr>
            <a:r>
              <a:rPr lang="ru-RU" sz="1200" dirty="0">
                <a:latin typeface="Arial" panose="020B0604020202020204" pitchFamily="34" charset="0"/>
                <a:cs typeface="Arial" panose="020B0604020202020204" pitchFamily="34" charset="0"/>
              </a:rPr>
              <a:t>Внешний угол 135°</a:t>
            </a:r>
          </a:p>
          <a:p>
            <a:pPr marL="228600" indent="-228600">
              <a:buFont typeface="+mj-lt"/>
              <a:buAutoNum type="arabicPeriod"/>
            </a:pPr>
            <a:r>
              <a:rPr lang="ru-RU" sz="1200" dirty="0">
                <a:latin typeface="Arial" panose="020B0604020202020204" pitchFamily="34" charset="0"/>
                <a:cs typeface="Arial" panose="020B0604020202020204" pitchFamily="34" charset="0"/>
              </a:rPr>
              <a:t>Внутренний угол 135°</a:t>
            </a:r>
          </a:p>
          <a:p>
            <a:pPr marL="228600" indent="-228600">
              <a:buFont typeface="+mj-lt"/>
              <a:buAutoNum type="arabicPeriod"/>
            </a:pPr>
            <a:r>
              <a:rPr lang="ru-RU" sz="1200" dirty="0">
                <a:latin typeface="Arial" panose="020B0604020202020204" pitchFamily="34" charset="0"/>
                <a:cs typeface="Arial" panose="020B0604020202020204" pitchFamily="34" charset="0"/>
              </a:rPr>
              <a:t>Внешний угол регулируемый 100-165°</a:t>
            </a:r>
          </a:p>
          <a:p>
            <a:pPr marL="228600" indent="-228600">
              <a:buFont typeface="+mj-lt"/>
              <a:buAutoNum type="arabicPeriod"/>
            </a:pPr>
            <a:r>
              <a:rPr lang="ru-RU" sz="1200" dirty="0">
                <a:latin typeface="Arial" panose="020B0604020202020204" pitchFamily="34" charset="0"/>
                <a:cs typeface="Arial" panose="020B0604020202020204" pitchFamily="34" charset="0"/>
              </a:rPr>
              <a:t>Внутренний угол регулируемый 100-165°</a:t>
            </a:r>
          </a:p>
          <a:p>
            <a:pPr marL="228600" indent="-228600">
              <a:buFont typeface="+mj-lt"/>
              <a:buAutoNum type="arabicPeriod"/>
            </a:pPr>
            <a:r>
              <a:rPr lang="ru-RU" sz="1200" dirty="0">
                <a:latin typeface="Arial" panose="020B0604020202020204" pitchFamily="34" charset="0"/>
                <a:cs typeface="Arial" panose="020B0604020202020204" pitchFamily="34" charset="0"/>
              </a:rPr>
              <a:t>Воронка желоба</a:t>
            </a:r>
          </a:p>
          <a:p>
            <a:pPr marL="228600" indent="-228600">
              <a:buFont typeface="+mj-lt"/>
              <a:buAutoNum type="arabicPeriod"/>
            </a:pPr>
            <a:r>
              <a:rPr lang="ru-RU" sz="1200" dirty="0">
                <a:latin typeface="Arial" panose="020B0604020202020204" pitchFamily="34" charset="0"/>
                <a:cs typeface="Arial" panose="020B0604020202020204" pitchFamily="34" charset="0"/>
              </a:rPr>
              <a:t>Заглушка универсальная</a:t>
            </a:r>
          </a:p>
          <a:p>
            <a:pPr marL="228600" indent="-228600">
              <a:buFont typeface="+mj-lt"/>
              <a:buAutoNum type="arabicPeriod"/>
            </a:pPr>
            <a:r>
              <a:rPr lang="ru-RU" sz="1200" dirty="0">
                <a:latin typeface="Arial" panose="020B0604020202020204" pitchFamily="34" charset="0"/>
                <a:cs typeface="Arial" panose="020B0604020202020204" pitchFamily="34" charset="0"/>
              </a:rPr>
              <a:t>Труба d 90 мм3 </a:t>
            </a:r>
            <a:r>
              <a:rPr lang="ru-RU" sz="1200" dirty="0" err="1">
                <a:latin typeface="Arial" panose="020B0604020202020204" pitchFamily="34" charset="0"/>
                <a:cs typeface="Arial" panose="020B0604020202020204" pitchFamily="34" charset="0"/>
              </a:rPr>
              <a:t>м.п</a:t>
            </a:r>
            <a:r>
              <a:rPr lang="ru-RU" sz="1200" dirty="0">
                <a:latin typeface="Arial" panose="020B0604020202020204" pitchFamily="34" charset="0"/>
                <a:cs typeface="Arial" panose="020B0604020202020204" pitchFamily="34" charset="0"/>
              </a:rPr>
              <a:t>. </a:t>
            </a:r>
          </a:p>
          <a:p>
            <a:pPr marL="228600" indent="-228600">
              <a:buFont typeface="+mj-lt"/>
              <a:buAutoNum type="arabicPeriod"/>
            </a:pPr>
            <a:r>
              <a:rPr lang="ru-RU" sz="1200" dirty="0">
                <a:latin typeface="Arial" panose="020B0604020202020204" pitchFamily="34" charset="0"/>
                <a:cs typeface="Arial" panose="020B0604020202020204" pitchFamily="34" charset="0"/>
              </a:rPr>
              <a:t>Труба d 90 мм1 м п.</a:t>
            </a:r>
          </a:p>
          <a:p>
            <a:pPr marL="228600" indent="-228600">
              <a:buFont typeface="+mj-lt"/>
              <a:buAutoNum type="arabicPeriod"/>
            </a:pPr>
            <a:r>
              <a:rPr lang="ru-RU" sz="1200" dirty="0">
                <a:latin typeface="Arial" panose="020B0604020202020204" pitchFamily="34" charset="0"/>
                <a:cs typeface="Arial" panose="020B0604020202020204" pitchFamily="34" charset="0"/>
              </a:rPr>
              <a:t>Колено 60°</a:t>
            </a:r>
          </a:p>
          <a:p>
            <a:pPr marL="228600" indent="-228600">
              <a:buFont typeface="+mj-lt"/>
              <a:buAutoNum type="arabicPeriod"/>
            </a:pPr>
            <a:r>
              <a:rPr lang="ru-RU" sz="1200" dirty="0">
                <a:latin typeface="Arial" panose="020B0604020202020204" pitchFamily="34" charset="0"/>
                <a:cs typeface="Arial" panose="020B0604020202020204" pitchFamily="34" charset="0"/>
              </a:rPr>
              <a:t>Отвод трубы</a:t>
            </a:r>
          </a:p>
          <a:p>
            <a:pPr marL="228600" indent="-228600">
              <a:buFont typeface="+mj-lt"/>
              <a:buAutoNum type="arabicPeriod"/>
            </a:pPr>
            <a:r>
              <a:rPr lang="ru-RU" sz="1200" dirty="0">
                <a:latin typeface="Arial" panose="020B0604020202020204" pitchFamily="34" charset="0"/>
                <a:cs typeface="Arial" panose="020B0604020202020204" pitchFamily="34" charset="0"/>
              </a:rPr>
              <a:t>Хомут трубы</a:t>
            </a:r>
          </a:p>
          <a:p>
            <a:pPr marL="228600" indent="-228600">
              <a:buFont typeface="+mj-lt"/>
              <a:buAutoNum type="arabicPeriod"/>
            </a:pPr>
            <a:r>
              <a:rPr lang="ru-RU" sz="1200" dirty="0">
                <a:latin typeface="Arial" panose="020B0604020202020204" pitchFamily="34" charset="0"/>
                <a:cs typeface="Arial" panose="020B0604020202020204" pitchFamily="34" charset="0"/>
              </a:rPr>
              <a:t>Крепление хомута с дюбелем </a:t>
            </a:r>
          </a:p>
          <a:p>
            <a:r>
              <a:rPr lang="ru-RU" sz="1200" dirty="0">
                <a:latin typeface="Arial" panose="020B0604020202020204" pitchFamily="34" charset="0"/>
                <a:cs typeface="Arial" panose="020B0604020202020204" pitchFamily="34" charset="0"/>
              </a:rPr>
              <a:t>     100 мм / 140 мм / 180 мм / 240 мм</a:t>
            </a:r>
          </a:p>
        </p:txBody>
      </p:sp>
      <p:sp>
        <p:nvSpPr>
          <p:cNvPr id="4" name="Прямоугольник 3"/>
          <p:cNvSpPr/>
          <p:nvPr/>
        </p:nvSpPr>
        <p:spPr>
          <a:xfrm>
            <a:off x="455069" y="4842375"/>
            <a:ext cx="4049507" cy="430887"/>
          </a:xfrm>
          <a:prstGeom prst="rect">
            <a:avLst/>
          </a:prstGeom>
        </p:spPr>
        <p:txBody>
          <a:bodyPr wrap="none">
            <a:spAutoFit/>
          </a:bodyPr>
          <a:lstStyle/>
          <a:p>
            <a:r>
              <a:rPr lang="ru-RU" sz="1100" b="1" dirty="0">
                <a:latin typeface="Arial" panose="020B0604020202020204" pitchFamily="34" charset="0"/>
                <a:cs typeface="Arial" panose="020B0604020202020204" pitchFamily="34" charset="0"/>
              </a:rPr>
              <a:t>Материал: оцинкованная сталь </a:t>
            </a:r>
          </a:p>
          <a:p>
            <a:r>
              <a:rPr lang="ru-RU" sz="1100" b="1" dirty="0">
                <a:latin typeface="Arial" panose="020B0604020202020204" pitchFamily="34" charset="0"/>
                <a:cs typeface="Arial" panose="020B0604020202020204" pitchFamily="34" charset="0"/>
              </a:rPr>
              <a:t>	        с 2-сторонним полиуретановым покрытием </a:t>
            </a:r>
          </a:p>
        </p:txBody>
      </p:sp>
      <p:sp>
        <p:nvSpPr>
          <p:cNvPr id="9" name="Прямоугольник 8"/>
          <p:cNvSpPr/>
          <p:nvPr/>
        </p:nvSpPr>
        <p:spPr>
          <a:xfrm>
            <a:off x="455069" y="5316155"/>
            <a:ext cx="2989921" cy="430887"/>
          </a:xfrm>
          <a:prstGeom prst="rect">
            <a:avLst/>
          </a:prstGeom>
        </p:spPr>
        <p:txBody>
          <a:bodyPr wrap="none">
            <a:spAutoFit/>
          </a:bodyPr>
          <a:lstStyle/>
          <a:p>
            <a:r>
              <a:rPr lang="ru-RU" sz="1100" dirty="0">
                <a:latin typeface="Arial" panose="020B0604020202020204" pitchFamily="34" charset="0"/>
                <a:cs typeface="Arial" panose="020B0604020202020204" pitchFamily="34" charset="0"/>
              </a:rPr>
              <a:t>Диаметр: желоб 125 мм, труба 90 мм</a:t>
            </a:r>
          </a:p>
          <a:p>
            <a:r>
              <a:rPr lang="ru-RU" sz="1100" dirty="0">
                <a:latin typeface="Arial" panose="020B0604020202020204" pitchFamily="34" charset="0"/>
                <a:cs typeface="Arial" panose="020B0604020202020204" pitchFamily="34" charset="0"/>
              </a:rPr>
              <a:t>Длина:     желоб 3 м п., труба 3 м п. / 1 м п.</a:t>
            </a:r>
          </a:p>
        </p:txBody>
      </p:sp>
      <p:sp>
        <p:nvSpPr>
          <p:cNvPr id="10" name="Прямоугольник 9"/>
          <p:cNvSpPr/>
          <p:nvPr/>
        </p:nvSpPr>
        <p:spPr>
          <a:xfrm>
            <a:off x="455069" y="5856620"/>
            <a:ext cx="1824312" cy="246221"/>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Цветовая гамма</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267" y="5700367"/>
            <a:ext cx="1139864" cy="641255"/>
          </a:xfrm>
          <a:prstGeom prst="rect">
            <a:avLst/>
          </a:prstGeom>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389" y="5668347"/>
            <a:ext cx="1071385" cy="602731"/>
          </a:xfrm>
          <a:prstGeom prst="rect">
            <a:avLst/>
          </a:prstGeom>
        </p:spPr>
      </p:pic>
      <p:sp>
        <p:nvSpPr>
          <p:cNvPr id="16" name="Прямоугольник 15"/>
          <p:cNvSpPr/>
          <p:nvPr/>
        </p:nvSpPr>
        <p:spPr>
          <a:xfrm>
            <a:off x="2876131" y="5897931"/>
            <a:ext cx="1824312" cy="230832"/>
          </a:xfrm>
          <a:prstGeom prst="rect">
            <a:avLst/>
          </a:prstGeom>
        </p:spPr>
        <p:txBody>
          <a:bodyPr wrap="square">
            <a:spAutoFit/>
          </a:bodyPr>
          <a:lstStyle/>
          <a:p>
            <a:r>
              <a:rPr lang="ru-RU" sz="900" dirty="0">
                <a:latin typeface="Arial" panose="020B0604020202020204" pitchFamily="34" charset="0"/>
                <a:cs typeface="Arial" panose="020B0604020202020204" pitchFamily="34" charset="0"/>
              </a:rPr>
              <a:t>белый ~</a:t>
            </a:r>
            <a:r>
              <a:rPr lang="en-US" sz="900" dirty="0">
                <a:latin typeface="Arial" panose="020B0604020202020204" pitchFamily="34" charset="0"/>
                <a:cs typeface="Arial" panose="020B0604020202020204" pitchFamily="34" charset="0"/>
              </a:rPr>
              <a:t>RAL</a:t>
            </a:r>
            <a:r>
              <a:rPr lang="ru-RU" sz="900" dirty="0">
                <a:latin typeface="Arial" panose="020B0604020202020204" pitchFamily="34" charset="0"/>
                <a:cs typeface="Arial" panose="020B0604020202020204" pitchFamily="34" charset="0"/>
              </a:rPr>
              <a:t> 9010</a:t>
            </a:r>
          </a:p>
        </p:txBody>
      </p:sp>
      <p:sp>
        <p:nvSpPr>
          <p:cNvPr id="17" name="Прямоугольник 16"/>
          <p:cNvSpPr/>
          <p:nvPr/>
        </p:nvSpPr>
        <p:spPr>
          <a:xfrm>
            <a:off x="5144774" y="5849212"/>
            <a:ext cx="1824312" cy="230832"/>
          </a:xfrm>
          <a:prstGeom prst="rect">
            <a:avLst/>
          </a:prstGeom>
        </p:spPr>
        <p:txBody>
          <a:bodyPr wrap="square">
            <a:spAutoFit/>
          </a:bodyPr>
          <a:lstStyle/>
          <a:p>
            <a:r>
              <a:rPr lang="ru-RU" sz="900" dirty="0">
                <a:latin typeface="Arial" panose="020B0604020202020204" pitchFamily="34" charset="0"/>
                <a:cs typeface="Arial" panose="020B0604020202020204" pitchFamily="34" charset="0"/>
              </a:rPr>
              <a:t>шоколадный </a:t>
            </a:r>
            <a:r>
              <a:rPr lang="en-US" sz="900" dirty="0">
                <a:latin typeface="Arial" panose="020B0604020202020204" pitchFamily="34" charset="0"/>
                <a:cs typeface="Arial" panose="020B0604020202020204" pitchFamily="34" charset="0"/>
              </a:rPr>
              <a:t> ~RAL 8017</a:t>
            </a:r>
            <a:endParaRPr lang="ru-RU" sz="900" dirty="0">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0857" r="19286"/>
          <a:stretch/>
        </p:blipFill>
        <p:spPr>
          <a:xfrm>
            <a:off x="2819210" y="786096"/>
            <a:ext cx="6115165" cy="4924646"/>
          </a:xfrm>
          <a:prstGeom prst="rect">
            <a:avLst/>
          </a:prstGeom>
        </p:spPr>
      </p:pic>
      <p:grpSp>
        <p:nvGrpSpPr>
          <p:cNvPr id="59" name="Группа 58"/>
          <p:cNvGrpSpPr/>
          <p:nvPr/>
        </p:nvGrpSpPr>
        <p:grpSpPr>
          <a:xfrm>
            <a:off x="6956532" y="2351680"/>
            <a:ext cx="272836" cy="266551"/>
            <a:chOff x="6914191" y="2851962"/>
            <a:chExt cx="272836" cy="266551"/>
          </a:xfrm>
        </p:grpSpPr>
        <p:sp>
          <p:nvSpPr>
            <p:cNvPr id="57" name="Пятиугольник 56"/>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58" name="TextBox 57"/>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13</a:t>
              </a:r>
            </a:p>
          </p:txBody>
        </p:sp>
      </p:grpSp>
      <p:grpSp>
        <p:nvGrpSpPr>
          <p:cNvPr id="60" name="Группа 59"/>
          <p:cNvGrpSpPr/>
          <p:nvPr/>
        </p:nvGrpSpPr>
        <p:grpSpPr>
          <a:xfrm>
            <a:off x="7181537" y="2459958"/>
            <a:ext cx="272836" cy="266551"/>
            <a:chOff x="6914191" y="2851962"/>
            <a:chExt cx="272836" cy="266551"/>
          </a:xfrm>
        </p:grpSpPr>
        <p:sp>
          <p:nvSpPr>
            <p:cNvPr id="61" name="Пятиугольник 60"/>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62" name="TextBox 61"/>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14</a:t>
              </a:r>
            </a:p>
          </p:txBody>
        </p:sp>
      </p:grpSp>
      <p:grpSp>
        <p:nvGrpSpPr>
          <p:cNvPr id="63" name="Группа 62"/>
          <p:cNvGrpSpPr/>
          <p:nvPr/>
        </p:nvGrpSpPr>
        <p:grpSpPr>
          <a:xfrm>
            <a:off x="6529513" y="1332268"/>
            <a:ext cx="272836" cy="266551"/>
            <a:chOff x="6914191" y="2851962"/>
            <a:chExt cx="272836" cy="266551"/>
          </a:xfrm>
        </p:grpSpPr>
        <p:sp>
          <p:nvSpPr>
            <p:cNvPr id="64" name="Пятиугольник 63"/>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65" name="TextBox 64"/>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11</a:t>
              </a:r>
            </a:p>
          </p:txBody>
        </p:sp>
      </p:grpSp>
      <p:grpSp>
        <p:nvGrpSpPr>
          <p:cNvPr id="66" name="Группа 65"/>
          <p:cNvGrpSpPr/>
          <p:nvPr/>
        </p:nvGrpSpPr>
        <p:grpSpPr>
          <a:xfrm>
            <a:off x="6036255" y="1271637"/>
            <a:ext cx="272836" cy="266551"/>
            <a:chOff x="6914191" y="2851962"/>
            <a:chExt cx="272836" cy="266551"/>
          </a:xfrm>
        </p:grpSpPr>
        <p:sp>
          <p:nvSpPr>
            <p:cNvPr id="67" name="Пятиугольник 66"/>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68" name="TextBox 67"/>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a:t>
              </a:r>
            </a:p>
          </p:txBody>
        </p:sp>
      </p:grpSp>
      <p:grpSp>
        <p:nvGrpSpPr>
          <p:cNvPr id="72" name="Группа 71"/>
          <p:cNvGrpSpPr/>
          <p:nvPr/>
        </p:nvGrpSpPr>
        <p:grpSpPr>
          <a:xfrm>
            <a:off x="5148689" y="1198993"/>
            <a:ext cx="272836" cy="266551"/>
            <a:chOff x="6914191" y="2851962"/>
            <a:chExt cx="272836" cy="266551"/>
          </a:xfrm>
        </p:grpSpPr>
        <p:sp>
          <p:nvSpPr>
            <p:cNvPr id="73" name="Пятиугольник 72"/>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74" name="TextBox 73"/>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6</a:t>
              </a:r>
            </a:p>
          </p:txBody>
        </p:sp>
      </p:grpSp>
      <p:grpSp>
        <p:nvGrpSpPr>
          <p:cNvPr id="75" name="Группа 74"/>
          <p:cNvGrpSpPr/>
          <p:nvPr/>
        </p:nvGrpSpPr>
        <p:grpSpPr>
          <a:xfrm>
            <a:off x="4518494" y="1147485"/>
            <a:ext cx="272836" cy="266551"/>
            <a:chOff x="6914191" y="2851962"/>
            <a:chExt cx="272836" cy="266551"/>
          </a:xfrm>
        </p:grpSpPr>
        <p:sp>
          <p:nvSpPr>
            <p:cNvPr id="76" name="Пятиугольник 75"/>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77" name="TextBox 76"/>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8</a:t>
              </a:r>
            </a:p>
          </p:txBody>
        </p:sp>
      </p:grpSp>
      <p:grpSp>
        <p:nvGrpSpPr>
          <p:cNvPr id="81" name="Группа 80"/>
          <p:cNvGrpSpPr/>
          <p:nvPr/>
        </p:nvGrpSpPr>
        <p:grpSpPr>
          <a:xfrm>
            <a:off x="3626921" y="1030876"/>
            <a:ext cx="272836" cy="266551"/>
            <a:chOff x="6914191" y="2851962"/>
            <a:chExt cx="272836" cy="266551"/>
          </a:xfrm>
        </p:grpSpPr>
        <p:sp>
          <p:nvSpPr>
            <p:cNvPr id="82" name="Пятиугольник 81"/>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83" name="TextBox 82"/>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9</a:t>
              </a:r>
            </a:p>
          </p:txBody>
        </p:sp>
      </p:grpSp>
      <p:grpSp>
        <p:nvGrpSpPr>
          <p:cNvPr id="84" name="Группа 83"/>
          <p:cNvGrpSpPr/>
          <p:nvPr/>
        </p:nvGrpSpPr>
        <p:grpSpPr>
          <a:xfrm>
            <a:off x="3072698" y="1715175"/>
            <a:ext cx="272836" cy="266551"/>
            <a:chOff x="6914191" y="2851962"/>
            <a:chExt cx="272836" cy="266551"/>
          </a:xfrm>
        </p:grpSpPr>
        <p:sp>
          <p:nvSpPr>
            <p:cNvPr id="85" name="Пятиугольник 84"/>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86" name="TextBox 85"/>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10</a:t>
              </a:r>
            </a:p>
          </p:txBody>
        </p:sp>
      </p:grpSp>
      <p:grpSp>
        <p:nvGrpSpPr>
          <p:cNvPr id="87" name="Группа 86"/>
          <p:cNvGrpSpPr/>
          <p:nvPr/>
        </p:nvGrpSpPr>
        <p:grpSpPr>
          <a:xfrm>
            <a:off x="7635484" y="1211220"/>
            <a:ext cx="272836" cy="266551"/>
            <a:chOff x="6914191" y="2851962"/>
            <a:chExt cx="272836" cy="266551"/>
          </a:xfrm>
        </p:grpSpPr>
        <p:sp>
          <p:nvSpPr>
            <p:cNvPr id="88" name="Пятиугольник 87"/>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89" name="TextBox 88"/>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3</a:t>
              </a:r>
            </a:p>
          </p:txBody>
        </p:sp>
      </p:grpSp>
      <p:grpSp>
        <p:nvGrpSpPr>
          <p:cNvPr id="90" name="Группа 89"/>
          <p:cNvGrpSpPr/>
          <p:nvPr/>
        </p:nvGrpSpPr>
        <p:grpSpPr>
          <a:xfrm>
            <a:off x="7984878" y="1373211"/>
            <a:ext cx="272836" cy="266551"/>
            <a:chOff x="6914191" y="2851962"/>
            <a:chExt cx="272836" cy="266551"/>
          </a:xfrm>
        </p:grpSpPr>
        <p:sp>
          <p:nvSpPr>
            <p:cNvPr id="91" name="Пятиугольник 90"/>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92" name="TextBox 91"/>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4</a:t>
              </a:r>
            </a:p>
          </p:txBody>
        </p:sp>
      </p:grpSp>
      <p:grpSp>
        <p:nvGrpSpPr>
          <p:cNvPr id="93" name="Группа 92"/>
          <p:cNvGrpSpPr/>
          <p:nvPr/>
        </p:nvGrpSpPr>
        <p:grpSpPr>
          <a:xfrm>
            <a:off x="8534120" y="1138244"/>
            <a:ext cx="272836" cy="266551"/>
            <a:chOff x="6914191" y="2851962"/>
            <a:chExt cx="272836" cy="266551"/>
          </a:xfrm>
        </p:grpSpPr>
        <p:sp>
          <p:nvSpPr>
            <p:cNvPr id="94" name="Пятиугольник 93"/>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95" name="TextBox 94"/>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2</a:t>
              </a:r>
            </a:p>
          </p:txBody>
        </p:sp>
      </p:grpSp>
      <p:grpSp>
        <p:nvGrpSpPr>
          <p:cNvPr id="96" name="Группа 95"/>
          <p:cNvGrpSpPr/>
          <p:nvPr/>
        </p:nvGrpSpPr>
        <p:grpSpPr>
          <a:xfrm>
            <a:off x="8687782" y="1632909"/>
            <a:ext cx="272836" cy="266551"/>
            <a:chOff x="6914191" y="2851962"/>
            <a:chExt cx="272836" cy="266551"/>
          </a:xfrm>
        </p:grpSpPr>
        <p:sp>
          <p:nvSpPr>
            <p:cNvPr id="97" name="Пятиугольник 96"/>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98" name="TextBox 97"/>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12</a:t>
              </a:r>
            </a:p>
          </p:txBody>
        </p:sp>
      </p:grpSp>
      <p:grpSp>
        <p:nvGrpSpPr>
          <p:cNvPr id="99" name="Группа 98"/>
          <p:cNvGrpSpPr/>
          <p:nvPr/>
        </p:nvGrpSpPr>
        <p:grpSpPr>
          <a:xfrm>
            <a:off x="3981080" y="1807647"/>
            <a:ext cx="272836" cy="266551"/>
            <a:chOff x="6914191" y="2851962"/>
            <a:chExt cx="272836" cy="266551"/>
          </a:xfrm>
        </p:grpSpPr>
        <p:sp>
          <p:nvSpPr>
            <p:cNvPr id="100" name="Пятиугольник 99"/>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101" name="TextBox 100"/>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5</a:t>
              </a:r>
            </a:p>
          </p:txBody>
        </p:sp>
      </p:grpSp>
      <p:grpSp>
        <p:nvGrpSpPr>
          <p:cNvPr id="102" name="Группа 101"/>
          <p:cNvGrpSpPr/>
          <p:nvPr/>
        </p:nvGrpSpPr>
        <p:grpSpPr>
          <a:xfrm>
            <a:off x="3291102" y="2383382"/>
            <a:ext cx="272836" cy="266551"/>
            <a:chOff x="6914191" y="2851962"/>
            <a:chExt cx="272836" cy="266551"/>
          </a:xfrm>
        </p:grpSpPr>
        <p:sp>
          <p:nvSpPr>
            <p:cNvPr id="103" name="Пятиугольник 102"/>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104" name="TextBox 103"/>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7</a:t>
              </a:r>
            </a:p>
          </p:txBody>
        </p:sp>
      </p:grpSp>
      <p:grpSp>
        <p:nvGrpSpPr>
          <p:cNvPr id="105" name="Группа 104"/>
          <p:cNvGrpSpPr/>
          <p:nvPr/>
        </p:nvGrpSpPr>
        <p:grpSpPr>
          <a:xfrm>
            <a:off x="7486595" y="2759392"/>
            <a:ext cx="272836" cy="266551"/>
            <a:chOff x="6914191" y="2851962"/>
            <a:chExt cx="272836" cy="266551"/>
          </a:xfrm>
        </p:grpSpPr>
        <p:sp>
          <p:nvSpPr>
            <p:cNvPr id="106" name="Пятиугольник 105"/>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107" name="TextBox 106"/>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15</a:t>
              </a:r>
            </a:p>
          </p:txBody>
        </p:sp>
      </p:grpSp>
      <p:grpSp>
        <p:nvGrpSpPr>
          <p:cNvPr id="108" name="Группа 107"/>
          <p:cNvGrpSpPr/>
          <p:nvPr/>
        </p:nvGrpSpPr>
        <p:grpSpPr>
          <a:xfrm>
            <a:off x="7596188" y="4924542"/>
            <a:ext cx="272836" cy="266551"/>
            <a:chOff x="6914191" y="2851962"/>
            <a:chExt cx="272836" cy="266551"/>
          </a:xfrm>
        </p:grpSpPr>
        <p:sp>
          <p:nvSpPr>
            <p:cNvPr id="109" name="Пятиугольник 108"/>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110" name="TextBox 109"/>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16</a:t>
              </a:r>
            </a:p>
          </p:txBody>
        </p:sp>
      </p:grpSp>
      <p:grpSp>
        <p:nvGrpSpPr>
          <p:cNvPr id="111" name="Группа 110"/>
          <p:cNvGrpSpPr/>
          <p:nvPr/>
        </p:nvGrpSpPr>
        <p:grpSpPr>
          <a:xfrm>
            <a:off x="7689916" y="3046415"/>
            <a:ext cx="272836" cy="266551"/>
            <a:chOff x="6914191" y="2851962"/>
            <a:chExt cx="272836" cy="266551"/>
          </a:xfrm>
        </p:grpSpPr>
        <p:sp>
          <p:nvSpPr>
            <p:cNvPr id="112" name="Пятиугольник 111"/>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113" name="TextBox 112"/>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17</a:t>
              </a:r>
            </a:p>
          </p:txBody>
        </p:sp>
      </p:grpSp>
      <p:grpSp>
        <p:nvGrpSpPr>
          <p:cNvPr id="115" name="Группа 114"/>
          <p:cNvGrpSpPr/>
          <p:nvPr/>
        </p:nvGrpSpPr>
        <p:grpSpPr>
          <a:xfrm>
            <a:off x="7902892" y="2913139"/>
            <a:ext cx="272836" cy="266551"/>
            <a:chOff x="6914191" y="2851962"/>
            <a:chExt cx="272836" cy="266551"/>
          </a:xfrm>
        </p:grpSpPr>
        <p:sp>
          <p:nvSpPr>
            <p:cNvPr id="116" name="Пятиугольник 115"/>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solidFill>
              </a:endParaRPr>
            </a:p>
          </p:txBody>
        </p:sp>
        <p:sp>
          <p:nvSpPr>
            <p:cNvPr id="117" name="TextBox 116"/>
            <p:cNvSpPr txBox="1"/>
            <p:nvPr/>
          </p:nvSpPr>
          <p:spPr>
            <a:xfrm>
              <a:off x="6914191" y="2861203"/>
              <a:ext cx="272836" cy="184666"/>
            </a:xfrm>
            <a:prstGeom prst="rect">
              <a:avLst/>
            </a:prstGeom>
            <a:noFill/>
          </p:spPr>
          <p:txBody>
            <a:bodyPr wrap="square" rtlCol="0">
              <a:spAutoFit/>
            </a:bodyPr>
            <a:lstStyle/>
            <a:p>
              <a:pPr algn="ctr"/>
              <a:r>
                <a:rPr lang="ru-RU" sz="600" dirty="0">
                  <a:solidFill>
                    <a:schemeClr val="bg2"/>
                  </a:solidFill>
                  <a:latin typeface="Arial" panose="020B0604020202020204" pitchFamily="34" charset="0"/>
                  <a:cs typeface="Arial" panose="020B0604020202020204" pitchFamily="34" charset="0"/>
                </a:rPr>
                <a:t>18</a:t>
              </a:r>
            </a:p>
          </p:txBody>
        </p:sp>
      </p:grpSp>
    </p:spTree>
    <p:extLst>
      <p:ext uri="{BB962C8B-B14F-4D97-AF65-F5344CB8AC3E}">
        <p14:creationId xmlns:p14="http://schemas.microsoft.com/office/powerpoint/2010/main" val="128941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АССОРТИМЕНТ ЭЛЕМЕНТОВ</a:t>
            </a:r>
            <a:endParaRPr lang="en-US"/>
          </a:p>
        </p:txBody>
      </p:sp>
      <p:sp>
        <p:nvSpPr>
          <p:cNvPr id="4" name="Date Placeholder 3"/>
          <p:cNvSpPr>
            <a:spLocks noGrp="1"/>
          </p:cNvSpPr>
          <p:nvPr>
            <p:ph type="dt" sz="half" idx="10"/>
          </p:nvPr>
        </p:nvSpPr>
        <p:spPr/>
        <p:txBody>
          <a:bodyPr/>
          <a:lstStyle/>
          <a:p>
            <a:fld id="{34C25A33-515C-3143-A92A-5B5073F02483}" type="datetime3">
              <a:rPr lang="ru-RU" smtClean="0"/>
              <a:t>02/12/19</a:t>
            </a:fld>
            <a:endParaRPr lang="en-US" dirty="0"/>
          </a:p>
        </p:txBody>
      </p:sp>
      <p:sp>
        <p:nvSpPr>
          <p:cNvPr id="5" name="Footer Placeholder 4"/>
          <p:cNvSpPr>
            <a:spLocks noGrp="1"/>
          </p:cNvSpPr>
          <p:nvPr>
            <p:ph type="ftr" sz="quarter" idx="11"/>
          </p:nvPr>
        </p:nvSpPr>
        <p:spPr/>
        <p:txBody>
          <a:bodyPr/>
          <a:lstStyle/>
          <a:p>
            <a:r>
              <a:rPr lang="ru-RU" dirty="0"/>
              <a:t>Знание. Опыт. Мастерство.</a:t>
            </a:r>
            <a:endParaRPr lang="en-US" dirty="0"/>
          </a:p>
        </p:txBody>
      </p:sp>
      <p:sp>
        <p:nvSpPr>
          <p:cNvPr id="6" name="Slide Number Placeholder 5"/>
          <p:cNvSpPr>
            <a:spLocks noGrp="1"/>
          </p:cNvSpPr>
          <p:nvPr>
            <p:ph type="sldNum" sz="quarter" idx="12"/>
          </p:nvPr>
        </p:nvSpPr>
        <p:spPr/>
        <p:txBody>
          <a:bodyPr/>
          <a:lstStyle/>
          <a:p>
            <a:fld id="{D809891A-D309-0247-92B5-BD07C36B0836}" type="slidenum">
              <a:rPr lang="en-US" smtClean="0"/>
              <a:pPr/>
              <a:t>6</a:t>
            </a:fld>
            <a:endParaRPr lang="en-US" dirty="0"/>
          </a:p>
        </p:txBody>
      </p:sp>
      <p:pic>
        <p:nvPicPr>
          <p:cNvPr id="13" name="Рисунок 12"/>
          <p:cNvPicPr>
            <a:picLocks noChangeAspect="1"/>
          </p:cNvPicPr>
          <p:nvPr/>
        </p:nvPicPr>
        <p:blipFill rotWithShape="1">
          <a:blip r:embed="rId2" cstate="print">
            <a:extLst>
              <a:ext uri="{28A0092B-C50C-407E-A947-70E740481C1C}">
                <a14:useLocalDpi xmlns:a14="http://schemas.microsoft.com/office/drawing/2010/main" val="0"/>
              </a:ext>
            </a:extLst>
          </a:blip>
          <a:srcRect t="19865" r="41294" b="20542"/>
          <a:stretch/>
        </p:blipFill>
        <p:spPr>
          <a:xfrm>
            <a:off x="443752" y="1083890"/>
            <a:ext cx="1717407" cy="1405547"/>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9659" y="1301415"/>
            <a:ext cx="1198989" cy="899242"/>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3313" y="1229416"/>
            <a:ext cx="1462988" cy="1097242"/>
          </a:xfrm>
          <a:prstGeom prst="rect">
            <a:avLst/>
          </a:prstGeom>
        </p:spPr>
      </p:pic>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t="18066" b="14599"/>
          <a:stretch/>
        </p:blipFill>
        <p:spPr>
          <a:xfrm>
            <a:off x="528936" y="3050464"/>
            <a:ext cx="1702214" cy="859634"/>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1410" y="3067414"/>
            <a:ext cx="1737699" cy="647526"/>
          </a:xfrm>
          <a:prstGeom prst="rect">
            <a:avLst/>
          </a:prstGeom>
        </p:spPr>
      </p:pic>
      <p:pic>
        <p:nvPicPr>
          <p:cNvPr id="20" name="Рисунок 19"/>
          <p:cNvPicPr>
            <a:picLocks noChangeAspect="1"/>
          </p:cNvPicPr>
          <p:nvPr/>
        </p:nvPicPr>
        <p:blipFill rotWithShape="1">
          <a:blip r:embed="rId7" cstate="print">
            <a:extLst>
              <a:ext uri="{28A0092B-C50C-407E-A947-70E740481C1C}">
                <a14:useLocalDpi xmlns:a14="http://schemas.microsoft.com/office/drawing/2010/main" val="0"/>
              </a:ext>
            </a:extLst>
          </a:blip>
          <a:srcRect t="10063" b="19497"/>
          <a:stretch/>
        </p:blipFill>
        <p:spPr>
          <a:xfrm>
            <a:off x="2845805" y="3014838"/>
            <a:ext cx="1537979" cy="812518"/>
          </a:xfrm>
          <a:prstGeom prst="rect">
            <a:avLst/>
          </a:prstGeom>
        </p:spPr>
      </p:pic>
      <p:pic>
        <p:nvPicPr>
          <p:cNvPr id="21" name="Рисунок 20"/>
          <p:cNvPicPr>
            <a:picLocks noChangeAspect="1"/>
          </p:cNvPicPr>
          <p:nvPr/>
        </p:nvPicPr>
        <p:blipFill rotWithShape="1">
          <a:blip r:embed="rId8" cstate="print">
            <a:extLst>
              <a:ext uri="{28A0092B-C50C-407E-A947-70E740481C1C}">
                <a14:useLocalDpi xmlns:a14="http://schemas.microsoft.com/office/drawing/2010/main" val="0"/>
              </a:ext>
            </a:extLst>
          </a:blip>
          <a:srcRect l="25067" t="3663" r="9860"/>
          <a:stretch/>
        </p:blipFill>
        <p:spPr>
          <a:xfrm>
            <a:off x="566455" y="4408530"/>
            <a:ext cx="1254628" cy="1393049"/>
          </a:xfrm>
          <a:prstGeom prst="rect">
            <a:avLst/>
          </a:prstGeom>
        </p:spPr>
      </p:pic>
      <p:pic>
        <p:nvPicPr>
          <p:cNvPr id="22" name="Рисунок 21"/>
          <p:cNvPicPr>
            <a:picLocks noChangeAspect="1"/>
          </p:cNvPicPr>
          <p:nvPr/>
        </p:nvPicPr>
        <p:blipFill rotWithShape="1">
          <a:blip r:embed="rId9" cstate="print">
            <a:extLst>
              <a:ext uri="{28A0092B-C50C-407E-A947-70E740481C1C}">
                <a14:useLocalDpi xmlns:a14="http://schemas.microsoft.com/office/drawing/2010/main" val="0"/>
              </a:ext>
            </a:extLst>
          </a:blip>
          <a:srcRect l="22096" t="9722" r="32450" b="9470"/>
          <a:stretch/>
        </p:blipFill>
        <p:spPr>
          <a:xfrm>
            <a:off x="4091303" y="4374473"/>
            <a:ext cx="1050116" cy="1400155"/>
          </a:xfrm>
          <a:prstGeom prst="rect">
            <a:avLst/>
          </a:prstGeom>
        </p:spPr>
      </p:pic>
      <p:pic>
        <p:nvPicPr>
          <p:cNvPr id="23" name="Рисунок 22"/>
          <p:cNvPicPr>
            <a:picLocks noChangeAspect="1"/>
          </p:cNvPicPr>
          <p:nvPr/>
        </p:nvPicPr>
        <p:blipFill rotWithShape="1">
          <a:blip r:embed="rId10" cstate="print">
            <a:extLst>
              <a:ext uri="{28A0092B-C50C-407E-A947-70E740481C1C}">
                <a14:useLocalDpi xmlns:a14="http://schemas.microsoft.com/office/drawing/2010/main" val="0"/>
              </a:ext>
            </a:extLst>
          </a:blip>
          <a:srcRect l="16035" t="8713" r="37753" b="6439"/>
          <a:stretch/>
        </p:blipFill>
        <p:spPr>
          <a:xfrm>
            <a:off x="2432812" y="4355380"/>
            <a:ext cx="1088814" cy="1499350"/>
          </a:xfrm>
          <a:prstGeom prst="rect">
            <a:avLst/>
          </a:prstGeom>
        </p:spPr>
      </p:pic>
      <p:pic>
        <p:nvPicPr>
          <p:cNvPr id="24" name="Рисунок 23"/>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747569" y="2637484"/>
            <a:ext cx="1934753" cy="1451065"/>
          </a:xfrm>
          <a:prstGeom prst="rect">
            <a:avLst/>
          </a:prstGeom>
        </p:spPr>
      </p:pic>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2637" y="4744477"/>
            <a:ext cx="1108253" cy="831190"/>
          </a:xfrm>
          <a:prstGeom prst="rect">
            <a:avLst/>
          </a:prstGeom>
        </p:spPr>
      </p:pic>
      <p:pic>
        <p:nvPicPr>
          <p:cNvPr id="26" name="Рисунок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5493" y="4559410"/>
            <a:ext cx="1375601" cy="1031700"/>
          </a:xfrm>
          <a:prstGeom prst="rect">
            <a:avLst/>
          </a:prstGeom>
        </p:spPr>
      </p:pic>
      <p:sp>
        <p:nvSpPr>
          <p:cNvPr id="27" name="Прямоугольник 26"/>
          <p:cNvSpPr/>
          <p:nvPr/>
        </p:nvSpPr>
        <p:spPr>
          <a:xfrm>
            <a:off x="1374984" y="2362977"/>
            <a:ext cx="1257075"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желоб водосточный</a:t>
            </a:r>
          </a:p>
        </p:txBody>
      </p:sp>
      <p:sp>
        <p:nvSpPr>
          <p:cNvPr id="28" name="Прямоугольник 27"/>
          <p:cNvSpPr/>
          <p:nvPr/>
        </p:nvSpPr>
        <p:spPr>
          <a:xfrm>
            <a:off x="5593479" y="2283144"/>
            <a:ext cx="1340432" cy="368691"/>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кронштейн желоба </a:t>
            </a:r>
          </a:p>
          <a:p>
            <a:r>
              <a:rPr lang="ru-RU" sz="898" dirty="0">
                <a:solidFill>
                  <a:schemeClr val="tx1">
                    <a:lumMod val="75000"/>
                    <a:lumOff val="25000"/>
                  </a:schemeClr>
                </a:solidFill>
                <a:latin typeface="Arial" panose="020B0604020202020204" pitchFamily="34" charset="0"/>
                <a:cs typeface="Arial" panose="020B0604020202020204" pitchFamily="34" charset="0"/>
              </a:rPr>
              <a:t>усиленный / короткий</a:t>
            </a:r>
          </a:p>
        </p:txBody>
      </p:sp>
      <p:sp>
        <p:nvSpPr>
          <p:cNvPr id="29" name="Прямоугольник 28"/>
          <p:cNvSpPr/>
          <p:nvPr/>
        </p:nvSpPr>
        <p:spPr>
          <a:xfrm>
            <a:off x="7714946" y="2268197"/>
            <a:ext cx="906018" cy="368691"/>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соединитель </a:t>
            </a:r>
          </a:p>
          <a:p>
            <a:r>
              <a:rPr lang="ru-RU" sz="898" dirty="0">
                <a:solidFill>
                  <a:schemeClr val="tx1">
                    <a:lumMod val="75000"/>
                    <a:lumOff val="25000"/>
                  </a:schemeClr>
                </a:solidFill>
                <a:latin typeface="Arial" panose="020B0604020202020204" pitchFamily="34" charset="0"/>
                <a:cs typeface="Arial" panose="020B0604020202020204" pitchFamily="34" charset="0"/>
              </a:rPr>
              <a:t>желоба </a:t>
            </a:r>
          </a:p>
        </p:txBody>
      </p:sp>
      <p:sp>
        <p:nvSpPr>
          <p:cNvPr id="30" name="Прямоугольник 29"/>
          <p:cNvSpPr/>
          <p:nvPr/>
        </p:nvSpPr>
        <p:spPr>
          <a:xfrm>
            <a:off x="1422067" y="3918998"/>
            <a:ext cx="1160895"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внешний  угол 90°</a:t>
            </a:r>
          </a:p>
        </p:txBody>
      </p:sp>
      <p:sp>
        <p:nvSpPr>
          <p:cNvPr id="31" name="Прямоугольник 30"/>
          <p:cNvSpPr/>
          <p:nvPr/>
        </p:nvSpPr>
        <p:spPr>
          <a:xfrm>
            <a:off x="1179374" y="5764715"/>
            <a:ext cx="1050288"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воронка желоба</a:t>
            </a:r>
          </a:p>
        </p:txBody>
      </p:sp>
      <p:sp>
        <p:nvSpPr>
          <p:cNvPr id="32" name="Прямоугольник 31"/>
          <p:cNvSpPr/>
          <p:nvPr/>
        </p:nvSpPr>
        <p:spPr>
          <a:xfrm>
            <a:off x="3669343" y="2283145"/>
            <a:ext cx="1031051" cy="368691"/>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заглушка </a:t>
            </a:r>
          </a:p>
          <a:p>
            <a:r>
              <a:rPr lang="ru-RU" sz="898" dirty="0">
                <a:solidFill>
                  <a:schemeClr val="tx1">
                    <a:lumMod val="75000"/>
                    <a:lumOff val="25000"/>
                  </a:schemeClr>
                </a:solidFill>
                <a:latin typeface="Arial" panose="020B0604020202020204" pitchFamily="34" charset="0"/>
                <a:cs typeface="Arial" panose="020B0604020202020204" pitchFamily="34" charset="0"/>
              </a:rPr>
              <a:t>универсальная </a:t>
            </a:r>
          </a:p>
        </p:txBody>
      </p:sp>
      <p:sp>
        <p:nvSpPr>
          <p:cNvPr id="33" name="Прямоугольник 32"/>
          <p:cNvSpPr/>
          <p:nvPr/>
        </p:nvSpPr>
        <p:spPr>
          <a:xfrm>
            <a:off x="7946990" y="3827356"/>
            <a:ext cx="489236"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труба</a:t>
            </a:r>
          </a:p>
        </p:txBody>
      </p:sp>
      <p:sp>
        <p:nvSpPr>
          <p:cNvPr id="34" name="Прямоугольник 33"/>
          <p:cNvSpPr/>
          <p:nvPr/>
        </p:nvSpPr>
        <p:spPr>
          <a:xfrm>
            <a:off x="3287747" y="5774240"/>
            <a:ext cx="764953"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колено 60°</a:t>
            </a:r>
          </a:p>
        </p:txBody>
      </p:sp>
      <p:sp>
        <p:nvSpPr>
          <p:cNvPr id="35" name="Прямоугольник 34"/>
          <p:cNvSpPr/>
          <p:nvPr/>
        </p:nvSpPr>
        <p:spPr>
          <a:xfrm>
            <a:off x="4863762" y="5774240"/>
            <a:ext cx="494046"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отвод</a:t>
            </a:r>
          </a:p>
        </p:txBody>
      </p:sp>
      <p:sp>
        <p:nvSpPr>
          <p:cNvPr id="36" name="Прямоугольник 35"/>
          <p:cNvSpPr/>
          <p:nvPr/>
        </p:nvSpPr>
        <p:spPr>
          <a:xfrm>
            <a:off x="6223293" y="5774240"/>
            <a:ext cx="851515"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хомут трубы</a:t>
            </a:r>
          </a:p>
        </p:txBody>
      </p:sp>
      <p:sp>
        <p:nvSpPr>
          <p:cNvPr id="37" name="Прямоугольник 36"/>
          <p:cNvSpPr/>
          <p:nvPr/>
        </p:nvSpPr>
        <p:spPr>
          <a:xfrm>
            <a:off x="7416103" y="5774240"/>
            <a:ext cx="1188146" cy="368691"/>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крепление хомута </a:t>
            </a:r>
          </a:p>
          <a:p>
            <a:r>
              <a:rPr lang="ru-RU" sz="898" dirty="0">
                <a:solidFill>
                  <a:schemeClr val="tx1">
                    <a:lumMod val="75000"/>
                    <a:lumOff val="25000"/>
                  </a:schemeClr>
                </a:solidFill>
                <a:latin typeface="Arial" panose="020B0604020202020204" pitchFamily="34" charset="0"/>
                <a:cs typeface="Arial" panose="020B0604020202020204" pitchFamily="34" charset="0"/>
              </a:rPr>
              <a:t>с дюбелем</a:t>
            </a:r>
          </a:p>
        </p:txBody>
      </p:sp>
      <p:sp>
        <p:nvSpPr>
          <p:cNvPr id="38" name="Прямоугольник 37"/>
          <p:cNvSpPr/>
          <p:nvPr/>
        </p:nvSpPr>
        <p:spPr>
          <a:xfrm>
            <a:off x="3469179" y="3893679"/>
            <a:ext cx="1225015"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внешний  угол 135°</a:t>
            </a:r>
          </a:p>
        </p:txBody>
      </p:sp>
      <p:sp>
        <p:nvSpPr>
          <p:cNvPr id="39" name="Прямоугольник 38"/>
          <p:cNvSpPr/>
          <p:nvPr/>
        </p:nvSpPr>
        <p:spPr>
          <a:xfrm>
            <a:off x="5407792" y="3864325"/>
            <a:ext cx="1250663" cy="230512"/>
          </a:xfrm>
          <a:prstGeom prst="rect">
            <a:avLst/>
          </a:prstGeom>
        </p:spPr>
        <p:txBody>
          <a:bodyPr wrap="none">
            <a:spAutoFit/>
          </a:bodyPr>
          <a:lstStyle/>
          <a:p>
            <a:r>
              <a:rPr lang="ru-RU" sz="898" dirty="0">
                <a:solidFill>
                  <a:schemeClr val="tx1">
                    <a:lumMod val="75000"/>
                    <a:lumOff val="25000"/>
                  </a:schemeClr>
                </a:solidFill>
                <a:latin typeface="Arial" panose="020B0604020202020204" pitchFamily="34" charset="0"/>
                <a:cs typeface="Arial" panose="020B0604020202020204" pitchFamily="34" charset="0"/>
              </a:rPr>
              <a:t>регулируемый  угол</a:t>
            </a:r>
          </a:p>
        </p:txBody>
      </p:sp>
      <p:grpSp>
        <p:nvGrpSpPr>
          <p:cNvPr id="10" name="Группа 9"/>
          <p:cNvGrpSpPr/>
          <p:nvPr/>
        </p:nvGrpSpPr>
        <p:grpSpPr>
          <a:xfrm>
            <a:off x="5056109" y="1075740"/>
            <a:ext cx="874119" cy="1302010"/>
            <a:chOff x="4604749" y="1346505"/>
            <a:chExt cx="699606" cy="1042071"/>
          </a:xfrm>
        </p:grpSpPr>
        <p:pic>
          <p:nvPicPr>
            <p:cNvPr id="14" name="Рисунок 13"/>
            <p:cNvPicPr>
              <a:picLocks noChangeAspect="1"/>
            </p:cNvPicPr>
            <p:nvPr/>
          </p:nvPicPr>
          <p:blipFill rotWithShape="1">
            <a:blip r:embed="rId15" cstate="print">
              <a:extLst>
                <a:ext uri="{28A0092B-C50C-407E-A947-70E740481C1C}">
                  <a14:useLocalDpi xmlns:a14="http://schemas.microsoft.com/office/drawing/2010/main" val="0"/>
                </a:ext>
              </a:extLst>
            </a:blip>
            <a:srcRect l="29233" t="5225" r="36690" b="7148"/>
            <a:stretch/>
          </p:blipFill>
          <p:spPr>
            <a:xfrm>
              <a:off x="4604749" y="1346505"/>
              <a:ext cx="540333" cy="1042071"/>
            </a:xfrm>
            <a:prstGeom prst="rect">
              <a:avLst/>
            </a:prstGeom>
          </p:spPr>
        </p:pic>
        <p:pic>
          <p:nvPicPr>
            <p:cNvPr id="40" name="Рисунок 39"/>
            <p:cNvPicPr>
              <a:picLocks noChangeAspect="1"/>
            </p:cNvPicPr>
            <p:nvPr/>
          </p:nvPicPr>
          <p:blipFill rotWithShape="1">
            <a:blip r:embed="rId16" cstate="print">
              <a:extLst>
                <a:ext uri="{28A0092B-C50C-407E-A947-70E740481C1C}">
                  <a14:useLocalDpi xmlns:a14="http://schemas.microsoft.com/office/drawing/2010/main" val="0"/>
                </a:ext>
              </a:extLst>
            </a:blip>
            <a:srcRect l="32877" t="43285" r="36689" b="7148"/>
            <a:stretch/>
          </p:blipFill>
          <p:spPr>
            <a:xfrm>
              <a:off x="4821787" y="1491935"/>
              <a:ext cx="482568" cy="589463"/>
            </a:xfrm>
            <a:prstGeom prst="rect">
              <a:avLst/>
            </a:prstGeom>
          </p:spPr>
        </p:pic>
      </p:grpSp>
    </p:spTree>
    <p:extLst>
      <p:ext uri="{BB962C8B-B14F-4D97-AF65-F5344CB8AC3E}">
        <p14:creationId xmlns:p14="http://schemas.microsoft.com/office/powerpoint/2010/main" val="370569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aphicFrame>
        <p:nvGraphicFramePr>
          <p:cNvPr id="30" name="Content Placeholder 6"/>
          <p:cNvGraphicFramePr>
            <a:graphicFrameLocks noGrp="1"/>
          </p:cNvGraphicFramePr>
          <p:nvPr>
            <p:ph sz="half" idx="2"/>
          </p:nvPr>
        </p:nvGraphicFramePr>
        <p:xfrm>
          <a:off x="736978" y="1052733"/>
          <a:ext cx="7923943" cy="4884490"/>
        </p:xfrm>
        <a:graphic>
          <a:graphicData uri="http://schemas.openxmlformats.org/drawingml/2006/table">
            <a:tbl>
              <a:tblPr>
                <a:tableStyleId>{5DA37D80-6434-44D0-A028-1B22A696006F}</a:tableStyleId>
              </a:tblPr>
              <a:tblGrid>
                <a:gridCol w="2129050">
                  <a:extLst>
                    <a:ext uri="{9D8B030D-6E8A-4147-A177-3AD203B41FA5}">
                      <a16:colId xmlns:a16="http://schemas.microsoft.com/office/drawing/2014/main" val="20000"/>
                    </a:ext>
                  </a:extLst>
                </a:gridCol>
                <a:gridCol w="5794893">
                  <a:extLst>
                    <a:ext uri="{9D8B030D-6E8A-4147-A177-3AD203B41FA5}">
                      <a16:colId xmlns:a16="http://schemas.microsoft.com/office/drawing/2014/main" val="20001"/>
                    </a:ext>
                  </a:extLst>
                </a:gridCol>
              </a:tblGrid>
              <a:tr h="1070085">
                <a:tc>
                  <a:txBody>
                    <a:bodyPr/>
                    <a:lstStyle/>
                    <a:p>
                      <a:pPr algn="l" fontAlgn="t"/>
                      <a:endParaRPr lang="en-US" sz="6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Желоб водосточный 125 мм, 3 </a:t>
                      </a:r>
                      <a:r>
                        <a:rPr lang="ru-RU" sz="1200" dirty="0" err="1">
                          <a:solidFill>
                            <a:schemeClr val="tx1"/>
                          </a:solidFill>
                          <a:latin typeface="Arial" panose="020B0604020202020204" pitchFamily="34" charset="0"/>
                          <a:cs typeface="Arial" panose="020B0604020202020204" pitchFamily="34" charset="0"/>
                        </a:rPr>
                        <a:t>п.м</a:t>
                      </a:r>
                      <a:endParaRPr lang="ru-RU" sz="1200" dirty="0">
                        <a:solidFill>
                          <a:schemeClr val="tx1"/>
                        </a:solidFill>
                        <a:latin typeface="Arial" panose="020B0604020202020204" pitchFamily="34" charset="0"/>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Предназначен  для сбора и отвода воды с кровли здания. Специальная форма желоба обеспечивает защиту от перелива воды, позволяет монтировать желоб после монтажа кровельного покрытия</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1"/>
                  </a:ext>
                </a:extLst>
              </a:tr>
              <a:tr h="1070085">
                <a:tc>
                  <a:txBody>
                    <a:bodyPr/>
                    <a:lstStyle/>
                    <a:p>
                      <a:pPr algn="l" fontAlgn="t"/>
                      <a:endParaRPr lang="ru-RU" sz="6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Кронштейн желоба короткий</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Предназначен для крепления желоба на кровлю и обеспечения необходимого наклона желоба. Гарантирует надёжную фиксацию.</a:t>
                      </a:r>
                      <a:endParaRPr lang="bg-BG"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2"/>
                  </a:ext>
                </a:extLst>
              </a:tr>
              <a:tr h="1209280">
                <a:tc>
                  <a:txBody>
                    <a:bodyPr/>
                    <a:lstStyle/>
                    <a:p>
                      <a:pPr algn="l" fontAlgn="t"/>
                      <a:endParaRPr lang="en-US" sz="6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b="0" kern="1200" dirty="0">
                          <a:solidFill>
                            <a:schemeClr val="tx1"/>
                          </a:solidFill>
                          <a:effectLst/>
                          <a:latin typeface="Arial" panose="020B0604020202020204" pitchFamily="34" charset="0"/>
                          <a:ea typeface="+mn-ea"/>
                          <a:cs typeface="Arial" panose="020B0604020202020204" pitchFamily="34" charset="0"/>
                        </a:rPr>
                        <a:t>Кронштейн желоба усиленный</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b="0" kern="1200" dirty="0">
                          <a:solidFill>
                            <a:schemeClr val="tx1"/>
                          </a:solidFill>
                          <a:effectLst/>
                          <a:latin typeface="Arial" panose="020B0604020202020204" pitchFamily="34" charset="0"/>
                          <a:ea typeface="+mn-ea"/>
                          <a:cs typeface="Arial" panose="020B0604020202020204" pitchFamily="34" charset="0"/>
                        </a:rPr>
                        <a:t>Предназначен для крепления желоба на кровлю и обеспечения необходимого наклона желоба. Гарантирует надёжную фиксацию.</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4"/>
                  </a:ext>
                </a:extLst>
              </a:tr>
              <a:tr h="1413685">
                <a:tc>
                  <a:txBody>
                    <a:bodyPr/>
                    <a:lstStyle/>
                    <a:p>
                      <a:pPr algn="l" fontAlgn="t"/>
                      <a:endParaRPr lang="en-US" sz="6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r>
                        <a:rPr lang="ru-RU" sz="1200" dirty="0">
                          <a:solidFill>
                            <a:schemeClr val="tx1"/>
                          </a:solidFill>
                          <a:latin typeface="Arial" panose="020B0604020202020204" pitchFamily="34" charset="0"/>
                          <a:cs typeface="Arial" panose="020B0604020202020204" pitchFamily="34" charset="0"/>
                        </a:rPr>
                        <a:t>Соединитель желоба</a:t>
                      </a:r>
                    </a:p>
                    <a:p>
                      <a:r>
                        <a:rPr lang="ru-RU" sz="1200" dirty="0">
                          <a:solidFill>
                            <a:schemeClr val="tx1"/>
                          </a:solidFill>
                          <a:latin typeface="Arial" panose="020B0604020202020204" pitchFamily="34" charset="0"/>
                          <a:cs typeface="Arial" panose="020B0604020202020204" pitchFamily="34" charset="0"/>
                        </a:rPr>
                        <a:t>Используется для соединения желобов между собой. Соединитель ТЕХНОНИКОЛЬ шире стандартных соединителей, что обеспечивает наибольшую фиксацию желоба (~ по 30 мм с каждой стороны). Имеет место для крепления кронштейна, тем самым снижается потребность в кронштейнах и общая стоимость комплекта. Наличие  уплотнителей из специальной резины </a:t>
                      </a:r>
                      <a:r>
                        <a:rPr lang="en-US" sz="1200" dirty="0">
                          <a:solidFill>
                            <a:schemeClr val="tx1"/>
                          </a:solidFill>
                          <a:latin typeface="Arial" panose="020B0604020202020204" pitchFamily="34" charset="0"/>
                          <a:cs typeface="Arial" panose="020B0604020202020204" pitchFamily="34" charset="0"/>
                        </a:rPr>
                        <a:t>EPDM</a:t>
                      </a:r>
                      <a:r>
                        <a:rPr lang="ru-RU" sz="1200" dirty="0">
                          <a:solidFill>
                            <a:schemeClr val="tx1"/>
                          </a:solidFill>
                          <a:latin typeface="Arial" panose="020B0604020202020204" pitchFamily="34" charset="0"/>
                          <a:cs typeface="Arial" panose="020B0604020202020204" pitchFamily="34" charset="0"/>
                        </a:rPr>
                        <a:t> и фиксирующих "ушек" обеспечивают герметичность соединения с желобом </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3"/>
                  </a:ext>
                </a:extLst>
              </a:tr>
            </a:tbl>
          </a:graphicData>
        </a:graphic>
      </p:graphicFrame>
      <p:sp>
        <p:nvSpPr>
          <p:cNvPr id="5" name="Title 4"/>
          <p:cNvSpPr>
            <a:spLocks noGrp="1"/>
          </p:cNvSpPr>
          <p:nvPr>
            <p:ph type="title"/>
          </p:nvPr>
        </p:nvSpPr>
        <p:spPr/>
        <p:txBody>
          <a:bodyPr/>
          <a:lstStyle/>
          <a:p>
            <a:r>
              <a:rPr lang="ru-RU" dirty="0"/>
              <a:t>элементы системы ЖЕЛОБА</a:t>
            </a:r>
            <a:endParaRPr lang="en-US" dirty="0"/>
          </a:p>
        </p:txBody>
      </p:sp>
      <p:sp>
        <p:nvSpPr>
          <p:cNvPr id="4" name="Footer Placeholder 3"/>
          <p:cNvSpPr>
            <a:spLocks noGrp="1"/>
          </p:cNvSpPr>
          <p:nvPr>
            <p:ph type="ftr" sz="quarter" idx="11"/>
          </p:nvPr>
        </p:nvSpPr>
        <p:spPr/>
        <p:txBody>
          <a:bodyPr/>
          <a:lstStyle/>
          <a:p>
            <a:r>
              <a:rPr lang="ru-RU" dirty="0"/>
              <a:t>Знание. Опыт. Мастерство.</a:t>
            </a:r>
            <a:endParaRPr lang="en-US" dirty="0"/>
          </a:p>
        </p:txBody>
      </p:sp>
      <p:sp>
        <p:nvSpPr>
          <p:cNvPr id="31" name="Slide Number Placeholder 30"/>
          <p:cNvSpPr>
            <a:spLocks noGrp="1"/>
          </p:cNvSpPr>
          <p:nvPr>
            <p:ph type="sldNum" sz="quarter" idx="12"/>
          </p:nvPr>
        </p:nvSpPr>
        <p:spPr/>
        <p:txBody>
          <a:bodyPr/>
          <a:lstStyle/>
          <a:p>
            <a:fld id="{D809891A-D309-0247-92B5-BD07C36B0836}" type="slidenum">
              <a:rPr lang="en-US" smtClean="0"/>
              <a:pPr/>
              <a:t>7</a:t>
            </a:fld>
            <a:endParaRPr lang="en-US"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63" y="803071"/>
            <a:ext cx="2100719" cy="1575539"/>
          </a:xfrm>
          <a:prstGeom prst="rect">
            <a:avLst/>
          </a:prstGeom>
        </p:spPr>
      </p:pic>
      <p:pic>
        <p:nvPicPr>
          <p:cNvPr id="20" name="Рисунок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5196">
            <a:off x="963809" y="3032191"/>
            <a:ext cx="1964803" cy="1473602"/>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62" y="4653576"/>
            <a:ext cx="1781885" cy="1336414"/>
          </a:xfrm>
          <a:prstGeom prst="rect">
            <a:avLst/>
          </a:prstGeom>
        </p:spPr>
      </p:pic>
      <p:grpSp>
        <p:nvGrpSpPr>
          <p:cNvPr id="13" name="Группа 12"/>
          <p:cNvGrpSpPr/>
          <p:nvPr/>
        </p:nvGrpSpPr>
        <p:grpSpPr>
          <a:xfrm>
            <a:off x="853504" y="1164656"/>
            <a:ext cx="272836" cy="266551"/>
            <a:chOff x="6914191" y="2851962"/>
            <a:chExt cx="272836" cy="266551"/>
          </a:xfrm>
        </p:grpSpPr>
        <p:sp>
          <p:nvSpPr>
            <p:cNvPr id="14" name="Пятиугольник 13"/>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15" name="TextBox 14"/>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a:t>
              </a:r>
            </a:p>
          </p:txBody>
        </p:sp>
      </p:grpSp>
      <p:grpSp>
        <p:nvGrpSpPr>
          <p:cNvPr id="16" name="Группа 15"/>
          <p:cNvGrpSpPr/>
          <p:nvPr/>
        </p:nvGrpSpPr>
        <p:grpSpPr>
          <a:xfrm>
            <a:off x="829071" y="2242906"/>
            <a:ext cx="272836" cy="266551"/>
            <a:chOff x="6914191" y="2851962"/>
            <a:chExt cx="272836" cy="266551"/>
          </a:xfrm>
        </p:grpSpPr>
        <p:sp>
          <p:nvSpPr>
            <p:cNvPr id="17" name="Пятиугольник 16"/>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18" name="TextBox 17"/>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2</a:t>
              </a:r>
            </a:p>
          </p:txBody>
        </p:sp>
      </p:grpSp>
      <p:pic>
        <p:nvPicPr>
          <p:cNvPr id="2" name="Рисунок 1"/>
          <p:cNvPicPr>
            <a:picLocks noChangeAspect="1"/>
          </p:cNvPicPr>
          <p:nvPr/>
        </p:nvPicPr>
        <p:blipFill rotWithShape="1">
          <a:blip r:embed="rId6">
            <a:extLst>
              <a:ext uri="{28A0092B-C50C-407E-A947-70E740481C1C}">
                <a14:useLocalDpi xmlns:a14="http://schemas.microsoft.com/office/drawing/2010/main" val="0"/>
              </a:ext>
            </a:extLst>
          </a:blip>
          <a:srcRect l="41447" t="3456" r="33290" b="5093"/>
          <a:stretch/>
        </p:blipFill>
        <p:spPr>
          <a:xfrm>
            <a:off x="1603763" y="2261938"/>
            <a:ext cx="387695" cy="789524"/>
          </a:xfrm>
          <a:prstGeom prst="rect">
            <a:avLst/>
          </a:prstGeom>
        </p:spPr>
      </p:pic>
      <p:grpSp>
        <p:nvGrpSpPr>
          <p:cNvPr id="19" name="Группа 18"/>
          <p:cNvGrpSpPr/>
          <p:nvPr/>
        </p:nvGrpSpPr>
        <p:grpSpPr>
          <a:xfrm>
            <a:off x="829071" y="3331962"/>
            <a:ext cx="272836" cy="266551"/>
            <a:chOff x="6914191" y="2851962"/>
            <a:chExt cx="272836" cy="266551"/>
          </a:xfrm>
        </p:grpSpPr>
        <p:sp>
          <p:nvSpPr>
            <p:cNvPr id="22" name="Пятиугольник 21"/>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3" name="TextBox 22"/>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3</a:t>
              </a:r>
            </a:p>
          </p:txBody>
        </p:sp>
      </p:grpSp>
      <p:grpSp>
        <p:nvGrpSpPr>
          <p:cNvPr id="24" name="Группа 23"/>
          <p:cNvGrpSpPr/>
          <p:nvPr/>
        </p:nvGrpSpPr>
        <p:grpSpPr>
          <a:xfrm>
            <a:off x="844435" y="4520300"/>
            <a:ext cx="272836" cy="266551"/>
            <a:chOff x="6914191" y="2851962"/>
            <a:chExt cx="272836" cy="266551"/>
          </a:xfrm>
        </p:grpSpPr>
        <p:sp>
          <p:nvSpPr>
            <p:cNvPr id="25" name="Пятиугольник 24"/>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6" name="TextBox 25"/>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2807504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aphicFrame>
        <p:nvGraphicFramePr>
          <p:cNvPr id="30" name="Content Placeholder 6"/>
          <p:cNvGraphicFramePr>
            <a:graphicFrameLocks noGrp="1"/>
          </p:cNvGraphicFramePr>
          <p:nvPr>
            <p:ph sz="half" idx="2"/>
          </p:nvPr>
        </p:nvGraphicFramePr>
        <p:xfrm>
          <a:off x="736978" y="1052734"/>
          <a:ext cx="7923943" cy="5376202"/>
        </p:xfrm>
        <a:graphic>
          <a:graphicData uri="http://schemas.openxmlformats.org/drawingml/2006/table">
            <a:tbl>
              <a:tblPr>
                <a:tableStyleId>{5DA37D80-6434-44D0-A028-1B22A696006F}</a:tableStyleId>
              </a:tblPr>
              <a:tblGrid>
                <a:gridCol w="2129050">
                  <a:extLst>
                    <a:ext uri="{9D8B030D-6E8A-4147-A177-3AD203B41FA5}">
                      <a16:colId xmlns:a16="http://schemas.microsoft.com/office/drawing/2014/main" val="20000"/>
                    </a:ext>
                  </a:extLst>
                </a:gridCol>
                <a:gridCol w="5794893">
                  <a:extLst>
                    <a:ext uri="{9D8B030D-6E8A-4147-A177-3AD203B41FA5}">
                      <a16:colId xmlns:a16="http://schemas.microsoft.com/office/drawing/2014/main" val="20001"/>
                    </a:ext>
                  </a:extLst>
                </a:gridCol>
              </a:tblGrid>
              <a:tr h="1484636">
                <a:tc>
                  <a:txBody>
                    <a:bodyPr/>
                    <a:lstStyle/>
                    <a:p>
                      <a:pPr algn="l" fontAlgn="t"/>
                      <a:endParaRPr lang="en-US" sz="6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Внешний угол 90°</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Предназначен для стыковки двух желобов и изменения направления воды на внешних углах кровли. Первый на рынке металлический угол округлой формы от российского производителя. Данная форма внешнего угла придает особую эстетику системе. Конструкция угла позволяет фиксировать желоб на большую глубину (~ 70 мм) и крепить желоб с углом напрямую, без дополнительного применения соединителей, что гарантирует герметичность системы. Угол оснащен фиксирующими "ушками" и широкими </a:t>
                      </a:r>
                      <a:r>
                        <a:rPr lang="ru-RU" sz="1200" dirty="0" err="1">
                          <a:solidFill>
                            <a:schemeClr val="tx1"/>
                          </a:solidFill>
                          <a:latin typeface="Arial" panose="020B0604020202020204" pitchFamily="34" charset="0"/>
                          <a:cs typeface="Arial" panose="020B0604020202020204" pitchFamily="34" charset="0"/>
                        </a:rPr>
                        <a:t>уппотнителями</a:t>
                      </a:r>
                      <a:r>
                        <a:rPr lang="ru-RU" sz="1200" dirty="0">
                          <a:solidFill>
                            <a:schemeClr val="tx1"/>
                          </a:solidFill>
                          <a:latin typeface="Arial" panose="020B0604020202020204" pitchFamily="34" charset="0"/>
                          <a:cs typeface="Arial" panose="020B0604020202020204" pitchFamily="34" charset="0"/>
                        </a:rPr>
                        <a:t> из вспененной резины, что так же улучшает общую герметичность системы</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1"/>
                  </a:ext>
                </a:extLst>
              </a:tr>
              <a:tr h="1213517">
                <a:tc>
                  <a:txBody>
                    <a:bodyPr/>
                    <a:lstStyle/>
                    <a:p>
                      <a:pPr algn="l" fontAlgn="t"/>
                      <a:endParaRPr lang="ru-RU" sz="6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Внутренний угол 90°</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Предназначен для стыковки двух желобов и изменения направления воды на внутренних углах кровли.</a:t>
                      </a:r>
                      <a:endParaRPr lang="bg-BG"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2"/>
                  </a:ext>
                </a:extLst>
              </a:tr>
              <a:tr h="1223051">
                <a:tc>
                  <a:txBody>
                    <a:bodyPr/>
                    <a:lstStyle/>
                    <a:p>
                      <a:pPr algn="l" fontAlgn="t"/>
                      <a:endParaRPr lang="en-US" sz="6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Внешний угол 135°</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Предназначен для стыковки двух желобов и изменения направления воды на внешних углах кровли. </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4"/>
                  </a:ext>
                </a:extLst>
              </a:tr>
              <a:tr h="1221714">
                <a:tc>
                  <a:txBody>
                    <a:bodyPr/>
                    <a:lstStyle/>
                    <a:p>
                      <a:pPr algn="l" fontAlgn="t"/>
                      <a:endParaRPr lang="en-US" sz="6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Внутренний угол 135°</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Предназначен для стыковки двух желобов и изменения направления воды на внутренних углах кровли.</a:t>
                      </a:r>
                    </a:p>
                    <a:p>
                      <a:pPr marL="0" marR="0" lvl="0" indent="0" algn="l" defTabSz="457200" rtl="0" eaLnBrk="1" fontAlgn="t" latinLnBrk="0" hangingPunct="1">
                        <a:lnSpc>
                          <a:spcPct val="100000"/>
                        </a:lnSpc>
                        <a:spcBef>
                          <a:spcPts val="0"/>
                        </a:spcBef>
                        <a:spcAft>
                          <a:spcPts val="0"/>
                        </a:spcAft>
                        <a:buClrTx/>
                        <a:buSzTx/>
                        <a:buFontTx/>
                        <a:buNone/>
                        <a:tabLst/>
                        <a:defRPr/>
                      </a:pPr>
                      <a:endParaRPr lang="ru-RU"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1"/>
          </p:nvPr>
        </p:nvSpPr>
        <p:spPr/>
        <p:txBody>
          <a:bodyPr/>
          <a:lstStyle/>
          <a:p>
            <a:r>
              <a:rPr lang="ru-RU" dirty="0"/>
              <a:t>Знание. Опыт. Мастерство.</a:t>
            </a:r>
            <a:endParaRPr lang="en-US" dirty="0"/>
          </a:p>
        </p:txBody>
      </p:sp>
      <p:sp>
        <p:nvSpPr>
          <p:cNvPr id="31" name="Slide Number Placeholder 30"/>
          <p:cNvSpPr>
            <a:spLocks noGrp="1"/>
          </p:cNvSpPr>
          <p:nvPr>
            <p:ph type="sldNum" sz="quarter" idx="12"/>
          </p:nvPr>
        </p:nvSpPr>
        <p:spPr/>
        <p:txBody>
          <a:bodyPr/>
          <a:lstStyle/>
          <a:p>
            <a:fld id="{D809891A-D309-0247-92B5-BD07C36B0836}" type="slidenum">
              <a:rPr lang="en-US" smtClean="0"/>
              <a:pPr/>
              <a:t>8</a:t>
            </a:fld>
            <a:endParaRPr lang="en-US" dirty="0"/>
          </a:p>
        </p:txBody>
      </p:sp>
      <p:sp>
        <p:nvSpPr>
          <p:cNvPr id="14" name="Title 4"/>
          <p:cNvSpPr>
            <a:spLocks noGrp="1"/>
          </p:cNvSpPr>
          <p:nvPr>
            <p:ph type="title"/>
          </p:nvPr>
        </p:nvSpPr>
        <p:spPr>
          <a:xfrm>
            <a:off x="539750" y="263856"/>
            <a:ext cx="6300788" cy="592791"/>
          </a:xfrm>
        </p:spPr>
        <p:txBody>
          <a:bodyPr/>
          <a:lstStyle/>
          <a:p>
            <a:r>
              <a:rPr lang="ru-RU" dirty="0"/>
              <a:t>элементы системы ЖЕЛОБА</a:t>
            </a:r>
            <a:endParaRPr lang="en-US" dirty="0"/>
          </a:p>
        </p:txBody>
      </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58" y="1323797"/>
            <a:ext cx="1629867" cy="1222400"/>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661" y="2755769"/>
            <a:ext cx="1794628" cy="1345970"/>
          </a:xfrm>
          <a:prstGeom prst="rect">
            <a:avLst/>
          </a:prstGeom>
        </p:spPr>
      </p:pic>
      <p:grpSp>
        <p:nvGrpSpPr>
          <p:cNvPr id="11" name="Группа 10"/>
          <p:cNvGrpSpPr/>
          <p:nvPr/>
        </p:nvGrpSpPr>
        <p:grpSpPr>
          <a:xfrm>
            <a:off x="856869" y="1222556"/>
            <a:ext cx="272836" cy="266551"/>
            <a:chOff x="6914191" y="2851962"/>
            <a:chExt cx="272836" cy="266551"/>
          </a:xfrm>
        </p:grpSpPr>
        <p:sp>
          <p:nvSpPr>
            <p:cNvPr id="12" name="Пятиугольник 11"/>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13" name="TextBox 12"/>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5</a:t>
              </a:r>
            </a:p>
          </p:txBody>
        </p:sp>
      </p:grpSp>
      <p:grpSp>
        <p:nvGrpSpPr>
          <p:cNvPr id="15" name="Группа 14"/>
          <p:cNvGrpSpPr/>
          <p:nvPr/>
        </p:nvGrpSpPr>
        <p:grpSpPr>
          <a:xfrm>
            <a:off x="865172" y="2902066"/>
            <a:ext cx="272836" cy="266551"/>
            <a:chOff x="6914191" y="2851962"/>
            <a:chExt cx="272836" cy="266551"/>
          </a:xfrm>
        </p:grpSpPr>
        <p:sp>
          <p:nvSpPr>
            <p:cNvPr id="20" name="Пятиугольник 19"/>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2" name="TextBox 21"/>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6</a:t>
              </a:r>
            </a:p>
          </p:txBody>
        </p:sp>
      </p:grpSp>
      <p:grpSp>
        <p:nvGrpSpPr>
          <p:cNvPr id="23" name="Группа 22"/>
          <p:cNvGrpSpPr/>
          <p:nvPr/>
        </p:nvGrpSpPr>
        <p:grpSpPr>
          <a:xfrm>
            <a:off x="845640" y="4087024"/>
            <a:ext cx="272836" cy="266551"/>
            <a:chOff x="6914191" y="2851962"/>
            <a:chExt cx="272836" cy="266551"/>
          </a:xfrm>
        </p:grpSpPr>
        <p:sp>
          <p:nvSpPr>
            <p:cNvPr id="24" name="Пятиугольник 23"/>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5" name="TextBox 24"/>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7</a:t>
              </a:r>
            </a:p>
          </p:txBody>
        </p:sp>
      </p:grpSp>
      <p:grpSp>
        <p:nvGrpSpPr>
          <p:cNvPr id="26" name="Группа 25"/>
          <p:cNvGrpSpPr/>
          <p:nvPr/>
        </p:nvGrpSpPr>
        <p:grpSpPr>
          <a:xfrm>
            <a:off x="802152" y="5297337"/>
            <a:ext cx="272836" cy="266551"/>
            <a:chOff x="6914191" y="2851962"/>
            <a:chExt cx="272836" cy="266551"/>
          </a:xfrm>
        </p:grpSpPr>
        <p:sp>
          <p:nvSpPr>
            <p:cNvPr id="27" name="Пятиугольник 26"/>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8" name="TextBox 27"/>
            <p:cNvSpPr txBox="1"/>
            <p:nvPr/>
          </p:nvSpPr>
          <p:spPr>
            <a:xfrm>
              <a:off x="6914191" y="2861203"/>
              <a:ext cx="272836" cy="2308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8</a:t>
              </a:r>
            </a:p>
          </p:txBody>
        </p:sp>
      </p:gr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27" y="4173892"/>
            <a:ext cx="1656795" cy="101526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02" y="5161923"/>
            <a:ext cx="1819762" cy="1237541"/>
          </a:xfrm>
          <a:prstGeom prst="rect">
            <a:avLst/>
          </a:prstGeom>
        </p:spPr>
      </p:pic>
    </p:spTree>
    <p:extLst>
      <p:ext uri="{BB962C8B-B14F-4D97-AF65-F5344CB8AC3E}">
        <p14:creationId xmlns:p14="http://schemas.microsoft.com/office/powerpoint/2010/main" val="367360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0" y="6308725"/>
            <a:ext cx="9144000" cy="549275"/>
          </a:xfrm>
          <a:prstGeom prst="rect">
            <a:avLst/>
          </a:prstGeom>
          <a:solidFill>
            <a:srgbClr val="D2D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aphicFrame>
        <p:nvGraphicFramePr>
          <p:cNvPr id="30" name="Content Placeholder 6"/>
          <p:cNvGraphicFramePr>
            <a:graphicFrameLocks noGrp="1"/>
          </p:cNvGraphicFramePr>
          <p:nvPr>
            <p:ph sz="half" idx="2"/>
          </p:nvPr>
        </p:nvGraphicFramePr>
        <p:xfrm>
          <a:off x="736977" y="1102813"/>
          <a:ext cx="7941197" cy="4961811"/>
        </p:xfrm>
        <a:graphic>
          <a:graphicData uri="http://schemas.openxmlformats.org/drawingml/2006/table">
            <a:tbl>
              <a:tblPr>
                <a:tableStyleId>{5DA37D80-6434-44D0-A028-1B22A696006F}</a:tableStyleId>
              </a:tblPr>
              <a:tblGrid>
                <a:gridCol w="2129050">
                  <a:extLst>
                    <a:ext uri="{9D8B030D-6E8A-4147-A177-3AD203B41FA5}">
                      <a16:colId xmlns:a16="http://schemas.microsoft.com/office/drawing/2014/main" val="20000"/>
                    </a:ext>
                  </a:extLst>
                </a:gridCol>
                <a:gridCol w="5812147">
                  <a:extLst>
                    <a:ext uri="{9D8B030D-6E8A-4147-A177-3AD203B41FA5}">
                      <a16:colId xmlns:a16="http://schemas.microsoft.com/office/drawing/2014/main" val="20001"/>
                    </a:ext>
                  </a:extLst>
                </a:gridCol>
              </a:tblGrid>
              <a:tr h="1212397">
                <a:tc>
                  <a:txBody>
                    <a:bodyPr/>
                    <a:lstStyle/>
                    <a:p>
                      <a:pPr algn="l" fontAlgn="t"/>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Внешний угол регулируемый 100-165°</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b="0" i="0" u="none" strike="noStrike" dirty="0">
                          <a:solidFill>
                            <a:schemeClr val="tx1"/>
                          </a:solidFill>
                          <a:effectLst/>
                          <a:latin typeface="Arial" panose="020B0604020202020204" pitchFamily="34" charset="0"/>
                          <a:cs typeface="Arial" panose="020B0604020202020204" pitchFamily="34" charset="0"/>
                        </a:rPr>
                        <a:t>Применяется при нестандартной конструкции кровли, упрощает процесс монтажа.</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1"/>
                  </a:ext>
                </a:extLst>
              </a:tr>
              <a:tr h="1212397">
                <a:tc>
                  <a:txBody>
                    <a:bodyPr/>
                    <a:lstStyle/>
                    <a:p>
                      <a:pPr algn="l" fontAlgn="t"/>
                      <a:endParaRPr lang="ru-RU"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Внутренний угол регулируемый 100-165°</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b="0" i="0" u="none" strike="noStrike" dirty="0">
                          <a:solidFill>
                            <a:schemeClr val="tx1"/>
                          </a:solidFill>
                          <a:effectLst/>
                          <a:latin typeface="Arial" panose="020B0604020202020204" pitchFamily="34" charset="0"/>
                          <a:cs typeface="Arial" panose="020B0604020202020204" pitchFamily="34" charset="0"/>
                        </a:rPr>
                        <a:t>Применяется при нестандартной конструкции кровли, упрощает процесс монтажа.</a:t>
                      </a:r>
                      <a:endParaRPr lang="bg-BG"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2"/>
                  </a:ext>
                </a:extLst>
              </a:tr>
              <a:tr h="1212397">
                <a:tc>
                  <a:txBody>
                    <a:bodyPr/>
                    <a:lstStyle/>
                    <a:p>
                      <a:pPr algn="l" fontAlgn="t"/>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Воронка желоба</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Соединяет желоба и трубы. Служит для отвода  воды из системы сбора воды в систему водоотведения</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4"/>
                  </a:ext>
                </a:extLst>
              </a:tr>
              <a:tr h="1324620">
                <a:tc>
                  <a:txBody>
                    <a:bodyPr/>
                    <a:lstStyle/>
                    <a:p>
                      <a:pPr algn="l" fontAlgn="t"/>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ru-RU" sz="1200" b="0" dirty="0">
                          <a:solidFill>
                            <a:schemeClr val="tx1"/>
                          </a:solidFill>
                          <a:latin typeface="Arial" panose="020B0604020202020204" pitchFamily="34" charset="0"/>
                          <a:cs typeface="Arial" panose="020B0604020202020204" pitchFamily="34" charset="0"/>
                        </a:rPr>
                        <a:t>Заглушка универсальная</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b="0" i="0" u="none" strike="noStrike" dirty="0">
                          <a:solidFill>
                            <a:schemeClr val="tx1"/>
                          </a:solidFill>
                          <a:effectLst/>
                          <a:latin typeface="Arial" panose="020B0604020202020204" pitchFamily="34" charset="0"/>
                          <a:cs typeface="Arial" panose="020B0604020202020204" pitchFamily="34" charset="0"/>
                        </a:rPr>
                        <a:t>Применяется на торцах водосточного желоба для обеспечения герметичности.</a:t>
                      </a:r>
                    </a:p>
                    <a:p>
                      <a:pPr marL="0" marR="0" lvl="0" indent="0" algn="l" defTabSz="457200" rtl="0" eaLnBrk="1" fontAlgn="t" latinLnBrk="0" hangingPunct="1">
                        <a:lnSpc>
                          <a:spcPct val="100000"/>
                        </a:lnSpc>
                        <a:spcBef>
                          <a:spcPts val="0"/>
                        </a:spcBef>
                        <a:spcAft>
                          <a:spcPts val="0"/>
                        </a:spcAft>
                        <a:buClrTx/>
                        <a:buSzTx/>
                        <a:buFontTx/>
                        <a:buNone/>
                        <a:tabLst/>
                        <a:defRPr/>
                      </a:pPr>
                      <a:r>
                        <a:rPr lang="ru-RU" sz="1200" dirty="0">
                          <a:solidFill>
                            <a:schemeClr val="tx1"/>
                          </a:solidFill>
                          <a:latin typeface="Arial" panose="020B0604020202020204" pitchFamily="34" charset="0"/>
                          <a:cs typeface="Arial" panose="020B0604020202020204" pitchFamily="34" charset="0"/>
                        </a:rPr>
                        <a:t>(имеет резиновый уплотнителем –</a:t>
                      </a:r>
                      <a:r>
                        <a:rPr lang="ru-RU" sz="1200" baseline="0" dirty="0">
                          <a:solidFill>
                            <a:schemeClr val="tx1"/>
                          </a:solidFill>
                          <a:latin typeface="Arial" panose="020B0604020202020204" pitchFamily="34" charset="0"/>
                          <a:cs typeface="Arial" panose="020B0604020202020204" pitchFamily="34" charset="0"/>
                        </a:rPr>
                        <a:t> гарантия </a:t>
                      </a:r>
                      <a:r>
                        <a:rPr lang="ru-RU" sz="1200" dirty="0">
                          <a:solidFill>
                            <a:schemeClr val="tx1"/>
                          </a:solidFill>
                          <a:latin typeface="Arial" panose="020B0604020202020204" pitchFamily="34" charset="0"/>
                          <a:cs typeface="Arial" panose="020B0604020202020204" pitchFamily="34" charset="0"/>
                        </a:rPr>
                        <a:t>герметичности)</a:t>
                      </a:r>
                    </a:p>
                    <a:p>
                      <a:pPr marL="0" marR="0" lvl="0" indent="0" algn="l" defTabSz="457200" rtl="0" eaLnBrk="1" fontAlgn="t" latinLnBrk="0" hangingPunct="1">
                        <a:lnSpc>
                          <a:spcPct val="100000"/>
                        </a:lnSpc>
                        <a:spcBef>
                          <a:spcPts val="0"/>
                        </a:spcBef>
                        <a:spcAft>
                          <a:spcPts val="0"/>
                        </a:spcAft>
                        <a:buClrTx/>
                        <a:buSzTx/>
                        <a:buFontTx/>
                        <a:buNone/>
                        <a:tabLst/>
                        <a:defRPr/>
                      </a:pP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122400" marR="0" marT="36000" marB="36000"/>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1"/>
          </p:nvPr>
        </p:nvSpPr>
        <p:spPr/>
        <p:txBody>
          <a:bodyPr/>
          <a:lstStyle/>
          <a:p>
            <a:r>
              <a:rPr lang="ru-RU" dirty="0"/>
              <a:t>Знание. Опыт. Мастерство.</a:t>
            </a:r>
            <a:endParaRPr lang="en-US" dirty="0"/>
          </a:p>
        </p:txBody>
      </p:sp>
      <p:sp>
        <p:nvSpPr>
          <p:cNvPr id="31" name="Slide Number Placeholder 30"/>
          <p:cNvSpPr>
            <a:spLocks noGrp="1"/>
          </p:cNvSpPr>
          <p:nvPr>
            <p:ph type="sldNum" sz="quarter" idx="12"/>
          </p:nvPr>
        </p:nvSpPr>
        <p:spPr/>
        <p:txBody>
          <a:bodyPr/>
          <a:lstStyle/>
          <a:p>
            <a:fld id="{D809891A-D309-0247-92B5-BD07C36B0836}" type="slidenum">
              <a:rPr lang="en-US" smtClean="0"/>
              <a:pPr/>
              <a:t>9</a:t>
            </a:fld>
            <a:endParaRPr lang="en-US"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02" y="3521428"/>
            <a:ext cx="1617732" cy="1213299"/>
          </a:xfrm>
          <a:prstGeom prst="rect">
            <a:avLst/>
          </a:prstGeom>
        </p:spPr>
      </p:pic>
      <p:sp>
        <p:nvSpPr>
          <p:cNvPr id="17" name="Title 4"/>
          <p:cNvSpPr>
            <a:spLocks noGrp="1"/>
          </p:cNvSpPr>
          <p:nvPr>
            <p:ph type="title"/>
          </p:nvPr>
        </p:nvSpPr>
        <p:spPr>
          <a:xfrm>
            <a:off x="539750" y="263856"/>
            <a:ext cx="6300788" cy="592791"/>
          </a:xfrm>
        </p:spPr>
        <p:txBody>
          <a:bodyPr/>
          <a:lstStyle/>
          <a:p>
            <a:r>
              <a:rPr lang="ru-RU" dirty="0"/>
              <a:t>элементы системы ЖЕЛОБА</a:t>
            </a:r>
            <a:endParaRPr lang="en-US" dirty="0"/>
          </a:p>
        </p:txBody>
      </p:sp>
      <p:pic>
        <p:nvPicPr>
          <p:cNvPr id="2" name="Рисунок 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30746" t="14117" r="21941" b="21943"/>
          <a:stretch/>
        </p:blipFill>
        <p:spPr>
          <a:xfrm>
            <a:off x="1221648" y="4980893"/>
            <a:ext cx="1334227" cy="1014350"/>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771" y="1379831"/>
            <a:ext cx="1742803" cy="980451"/>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506" y="2611719"/>
            <a:ext cx="1844643" cy="1037743"/>
          </a:xfrm>
          <a:prstGeom prst="rect">
            <a:avLst/>
          </a:prstGeom>
        </p:spPr>
      </p:pic>
      <p:grpSp>
        <p:nvGrpSpPr>
          <p:cNvPr id="16" name="Группа 15"/>
          <p:cNvGrpSpPr/>
          <p:nvPr/>
        </p:nvGrpSpPr>
        <p:grpSpPr>
          <a:xfrm>
            <a:off x="736978" y="2492375"/>
            <a:ext cx="392728" cy="491727"/>
            <a:chOff x="6914191" y="2851962"/>
            <a:chExt cx="264533" cy="378573"/>
          </a:xfrm>
        </p:grpSpPr>
        <p:sp>
          <p:nvSpPr>
            <p:cNvPr id="18" name="Пятиугольник 17"/>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19" name="TextBox 18"/>
            <p:cNvSpPr txBox="1"/>
            <p:nvPr/>
          </p:nvSpPr>
          <p:spPr>
            <a:xfrm>
              <a:off x="6914191" y="2861203"/>
              <a:ext cx="264533" cy="369332"/>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10</a:t>
              </a:r>
            </a:p>
          </p:txBody>
        </p:sp>
      </p:grpSp>
      <p:grpSp>
        <p:nvGrpSpPr>
          <p:cNvPr id="27" name="Группа 26"/>
          <p:cNvGrpSpPr/>
          <p:nvPr/>
        </p:nvGrpSpPr>
        <p:grpSpPr>
          <a:xfrm>
            <a:off x="736978" y="1188784"/>
            <a:ext cx="392728" cy="346222"/>
            <a:chOff x="6914191" y="2851962"/>
            <a:chExt cx="264533" cy="266551"/>
          </a:xfrm>
        </p:grpSpPr>
        <p:sp>
          <p:nvSpPr>
            <p:cNvPr id="28" name="Пятиугольник 27"/>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29" name="TextBox 28"/>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9</a:t>
              </a:r>
            </a:p>
          </p:txBody>
        </p:sp>
      </p:grpSp>
      <p:grpSp>
        <p:nvGrpSpPr>
          <p:cNvPr id="32" name="Группа 31"/>
          <p:cNvGrpSpPr/>
          <p:nvPr/>
        </p:nvGrpSpPr>
        <p:grpSpPr>
          <a:xfrm>
            <a:off x="735562" y="3752849"/>
            <a:ext cx="392728" cy="346222"/>
            <a:chOff x="6914191" y="2851962"/>
            <a:chExt cx="264533" cy="266551"/>
          </a:xfrm>
        </p:grpSpPr>
        <p:sp>
          <p:nvSpPr>
            <p:cNvPr id="33" name="Пятиугольник 32"/>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34" name="TextBox 33"/>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11</a:t>
              </a:r>
            </a:p>
          </p:txBody>
        </p:sp>
      </p:grpSp>
      <p:grpSp>
        <p:nvGrpSpPr>
          <p:cNvPr id="35" name="Группа 34"/>
          <p:cNvGrpSpPr/>
          <p:nvPr/>
        </p:nvGrpSpPr>
        <p:grpSpPr>
          <a:xfrm>
            <a:off x="704525" y="4996514"/>
            <a:ext cx="392728" cy="346222"/>
            <a:chOff x="6914191" y="2851962"/>
            <a:chExt cx="264533" cy="266551"/>
          </a:xfrm>
        </p:grpSpPr>
        <p:sp>
          <p:nvSpPr>
            <p:cNvPr id="36" name="Пятиугольник 35"/>
            <p:cNvSpPr/>
            <p:nvPr/>
          </p:nvSpPr>
          <p:spPr>
            <a:xfrm rot="5400000">
              <a:off x="6917334" y="2903252"/>
              <a:ext cx="266551" cy="16397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bg2"/>
                </a:solidFill>
              </a:endParaRPr>
            </a:p>
          </p:txBody>
        </p:sp>
        <p:sp>
          <p:nvSpPr>
            <p:cNvPr id="37" name="TextBox 36"/>
            <p:cNvSpPr txBox="1"/>
            <p:nvPr/>
          </p:nvSpPr>
          <p:spPr>
            <a:xfrm>
              <a:off x="6914191" y="2861203"/>
              <a:ext cx="264533" cy="177714"/>
            </a:xfrm>
            <a:prstGeom prst="rect">
              <a:avLst/>
            </a:prstGeom>
            <a:noFill/>
          </p:spPr>
          <p:txBody>
            <a:bodyPr wrap="square" rtlCol="0">
              <a:spAutoFit/>
            </a:bodyPr>
            <a:lstStyle/>
            <a:p>
              <a:pPr algn="ctr"/>
              <a:r>
                <a:rPr lang="ru-RU" sz="900" dirty="0">
                  <a:solidFill>
                    <a:schemeClr val="bg2"/>
                  </a:solidFill>
                  <a:latin typeface="Arial" panose="020B0604020202020204" pitchFamily="34" charset="0"/>
                  <a:cs typeface="Arial" panose="020B0604020202020204" pitchFamily="34" charset="0"/>
                </a:rPr>
                <a:t>12</a:t>
              </a:r>
            </a:p>
          </p:txBody>
        </p:sp>
      </p:grpSp>
    </p:spTree>
    <p:extLst>
      <p:ext uri="{BB962C8B-B14F-4D97-AF65-F5344CB8AC3E}">
        <p14:creationId xmlns:p14="http://schemas.microsoft.com/office/powerpoint/2010/main" val="3408047441"/>
      </p:ext>
    </p:extLst>
  </p:cSld>
  <p:clrMapOvr>
    <a:masterClrMapping/>
  </p:clrMapOvr>
</p:sld>
</file>

<file path=ppt/theme/theme1.xml><?xml version="1.0" encoding="utf-8"?>
<a:theme xmlns:a="http://schemas.openxmlformats.org/drawingml/2006/main" name="2_Office Theme">
  <a:themeElements>
    <a:clrScheme name="Custom 4">
      <a:dk1>
        <a:srgbClr val="191919"/>
      </a:dk1>
      <a:lt1>
        <a:srgbClr val="656565"/>
      </a:lt1>
      <a:dk2>
        <a:srgbClr val="D9D9D9"/>
      </a:dk2>
      <a:lt2>
        <a:srgbClr val="FFFFFF"/>
      </a:lt2>
      <a:accent1>
        <a:srgbClr val="E2241C"/>
      </a:accent1>
      <a:accent2>
        <a:srgbClr val="B4B4B4"/>
      </a:accent2>
      <a:accent3>
        <a:srgbClr val="A6A6A6"/>
      </a:accent3>
      <a:accent4>
        <a:srgbClr val="808080"/>
      </a:accent4>
      <a:accent5>
        <a:srgbClr val="595959"/>
      </a:accent5>
      <a:accent6>
        <a:srgbClr val="333333"/>
      </a:accent6>
      <a:hlink>
        <a:srgbClr val="000000"/>
      </a:hlink>
      <a:folHlink>
        <a:srgbClr val="6565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4">
      <a:dk1>
        <a:srgbClr val="191919"/>
      </a:dk1>
      <a:lt1>
        <a:srgbClr val="656565"/>
      </a:lt1>
      <a:dk2>
        <a:srgbClr val="D9D9D9"/>
      </a:dk2>
      <a:lt2>
        <a:srgbClr val="FFFFFF"/>
      </a:lt2>
      <a:accent1>
        <a:srgbClr val="E2241C"/>
      </a:accent1>
      <a:accent2>
        <a:srgbClr val="B4B4B4"/>
      </a:accent2>
      <a:accent3>
        <a:srgbClr val="A6A6A6"/>
      </a:accent3>
      <a:accent4>
        <a:srgbClr val="808080"/>
      </a:accent4>
      <a:accent5>
        <a:srgbClr val="595959"/>
      </a:accent5>
      <a:accent6>
        <a:srgbClr val="333333"/>
      </a:accent6>
      <a:hlink>
        <a:srgbClr val="000000"/>
      </a:hlink>
      <a:folHlink>
        <a:srgbClr val="6565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1248</TotalTime>
  <Words>3885</Words>
  <Application>Microsoft Office PowerPoint</Application>
  <PresentationFormat>Экран (4:3)</PresentationFormat>
  <Paragraphs>1045</Paragraphs>
  <Slides>42</Slides>
  <Notes>10</Notes>
  <HiddenSlides>0</HiddenSlides>
  <MMClips>0</MMClips>
  <ScaleCrop>false</ScaleCrop>
  <HeadingPairs>
    <vt:vector size="4" baseType="variant">
      <vt:variant>
        <vt:lpstr>Тема</vt:lpstr>
      </vt:variant>
      <vt:variant>
        <vt:i4>2</vt:i4>
      </vt:variant>
      <vt:variant>
        <vt:lpstr>Заголовки слайдов</vt:lpstr>
      </vt:variant>
      <vt:variant>
        <vt:i4>42</vt:i4>
      </vt:variant>
    </vt:vector>
  </HeadingPairs>
  <TitlesOfParts>
    <vt:vector size="44" baseType="lpstr">
      <vt:lpstr>2_Office Theme</vt:lpstr>
      <vt:lpstr>1_Office Theme</vt:lpstr>
      <vt:lpstr>Металлическая водосточная система</vt:lpstr>
      <vt:lpstr>Содержание</vt:lpstr>
      <vt:lpstr>Презентация PowerPoint</vt:lpstr>
      <vt:lpstr>ПРЕИМУЩЕСТВА СИСТЕМЫ</vt:lpstr>
      <vt:lpstr>Схема водосточной системы</vt:lpstr>
      <vt:lpstr>АССОРТИМЕНТ ЭЛЕМЕНТОВ</vt:lpstr>
      <vt:lpstr>элементы системы ЖЕЛОБА</vt:lpstr>
      <vt:lpstr>элементы системы ЖЕЛОБА</vt:lpstr>
      <vt:lpstr>элементы системы ЖЕЛОБА</vt:lpstr>
      <vt:lpstr>элементы системы трубы</vt:lpstr>
      <vt:lpstr>Презентация PowerPoint</vt:lpstr>
      <vt:lpstr>СЫРЬЕ: характеристики</vt:lpstr>
      <vt:lpstr>Используемое сырье</vt:lpstr>
      <vt:lpstr>Производство труб и желобов</vt:lpstr>
      <vt:lpstr>Производство фитингов</vt:lpstr>
      <vt:lpstr>УПЛОТНИТЕЛИ</vt:lpstr>
      <vt:lpstr>Презентация PowerPoint</vt:lpstr>
      <vt:lpstr>Методика испытаний</vt:lpstr>
      <vt:lpstr>Презентация PowerPoint</vt:lpstr>
      <vt:lpstr>ЖЕЛОБ ВОДОСТОЧНЫЙ</vt:lpstr>
      <vt:lpstr>ТРУБА ВОДОСТОЧНАЯ</vt:lpstr>
      <vt:lpstr>КРОНШТЕЙН УСИЛЕННЫЙ</vt:lpstr>
      <vt:lpstr>КРОНШТЕЙН короткий</vt:lpstr>
      <vt:lpstr>ЗАГЛУШКА</vt:lpstr>
      <vt:lpstr>СОЕДИНИТЕЛЬ ЖЕЛОБА</vt:lpstr>
      <vt:lpstr>Внешний угол 90°</vt:lpstr>
      <vt:lpstr>УГОЛ 135°</vt:lpstr>
      <vt:lpstr>РЕГУЛИРУЕМЫЕ УГЛЫ ВНЕШНИЙ / ВНУТРЕННИЙ</vt:lpstr>
      <vt:lpstr>ВОРОНКА</vt:lpstr>
      <vt:lpstr>КОЛЕНО</vt:lpstr>
      <vt:lpstr>ОТВОД</vt:lpstr>
      <vt:lpstr>ХОМУТ ТРУБЫ С КРЕПЕЖОМ</vt:lpstr>
      <vt:lpstr>КОМПОНЕНТЫ КАЧЕСТВА  МЕТАЛЛИЧЕСКИХ ВОДОСТОКОВ         сравнение с конкурентами</vt:lpstr>
      <vt:lpstr>Логистика труб и желобОВ</vt:lpstr>
      <vt:lpstr>ИНДИВИДУАЛЬНАЯ УПАКОВКА ЭЛЕМЕНТОВ</vt:lpstr>
      <vt:lpstr>ИНДИВИДУАЛЬНАЯ УПАКОВКА ЭЛЕМЕНТОВ</vt:lpstr>
      <vt:lpstr>ИНДИВИДУАЛЬНАЯ УПАКОВКА ЭЛЕМЕНТОВ</vt:lpstr>
      <vt:lpstr>ЛОГИСТИЧЕСКАЯ ИНФОРМАЦИЯ</vt:lpstr>
      <vt:lpstr>Презентация PowerPoint</vt:lpstr>
      <vt:lpstr>МОНТАЖ: РЕКОМЕНДАЦИИ</vt:lpstr>
      <vt:lpstr>РЕКЛАМНЫЕ МАТЕРИАЛЫ </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Аксенова Оксана</cp:lastModifiedBy>
  <cp:revision>142</cp:revision>
  <dcterms:created xsi:type="dcterms:W3CDTF">2016-05-27T15:12:59Z</dcterms:created>
  <dcterms:modified xsi:type="dcterms:W3CDTF">2019-12-02T09:04:06Z</dcterms:modified>
</cp:coreProperties>
</file>